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17.jpg" ContentType="image/unknown"/>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68" r:id="rId1"/>
  </p:sldMasterIdLst>
  <p:notesMasterIdLst>
    <p:notesMasterId r:id="rId21"/>
  </p:notesMasterIdLst>
  <p:handoutMasterIdLst>
    <p:handoutMasterId r:id="rId22"/>
  </p:handoutMasterIdLst>
  <p:sldIdLst>
    <p:sldId id="256" r:id="rId2"/>
    <p:sldId id="269" r:id="rId3"/>
    <p:sldId id="277" r:id="rId4"/>
    <p:sldId id="280" r:id="rId5"/>
    <p:sldId id="273" r:id="rId6"/>
    <p:sldId id="281" r:id="rId7"/>
    <p:sldId id="283" r:id="rId8"/>
    <p:sldId id="282" r:id="rId9"/>
    <p:sldId id="284" r:id="rId10"/>
    <p:sldId id="263" r:id="rId11"/>
    <p:sldId id="279" r:id="rId12"/>
    <p:sldId id="291" r:id="rId13"/>
    <p:sldId id="285" r:id="rId14"/>
    <p:sldId id="287" r:id="rId15"/>
    <p:sldId id="288" r:id="rId16"/>
    <p:sldId id="289" r:id="rId17"/>
    <p:sldId id="278" r:id="rId18"/>
    <p:sldId id="265" r:id="rId19"/>
    <p:sldId id="29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8501" autoAdjust="0"/>
  </p:normalViewPr>
  <p:slideViewPr>
    <p:cSldViewPr snapToGrid="0">
      <p:cViewPr varScale="1">
        <p:scale>
          <a:sx n="68" d="100"/>
          <a:sy n="68" d="100"/>
        </p:scale>
        <p:origin x="816" y="60"/>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4CB405-BC11-414E-B0F4-9E1C4642FE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1A09E4-E76E-43B1-9270-846FE19D3E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0A57E1-CEB3-4C96-B7C6-36B0FA3064E4}" type="datetimeFigureOut">
              <a:rPr lang="en-US" smtClean="0"/>
              <a:t>11/24/2022</a:t>
            </a:fld>
            <a:endParaRPr lang="en-US" dirty="0"/>
          </a:p>
        </p:txBody>
      </p:sp>
      <p:sp>
        <p:nvSpPr>
          <p:cNvPr id="4" name="Footer Placeholder 3">
            <a:extLst>
              <a:ext uri="{FF2B5EF4-FFF2-40B4-BE49-F238E27FC236}">
                <a16:creationId xmlns:a16="http://schemas.microsoft.com/office/drawing/2014/main" id="{44791962-6490-4685-B760-76A1628AD5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697A7F-1461-4B81-83F2-8C494CFB80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0D51C3-EABD-4553-9DC0-81CFC2A7F30E}" type="slidenum">
              <a:rPr lang="en-US" smtClean="0"/>
              <a:t>‹#›</a:t>
            </a:fld>
            <a:endParaRPr lang="en-US" dirty="0"/>
          </a:p>
        </p:txBody>
      </p:sp>
    </p:spTree>
    <p:extLst>
      <p:ext uri="{BB962C8B-B14F-4D97-AF65-F5344CB8AC3E}">
        <p14:creationId xmlns:p14="http://schemas.microsoft.com/office/powerpoint/2010/main" val="3981461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F1BBD7-2276-4DDA-BFFE-26CAACEE5E98}" type="datetimeFigureOut">
              <a:rPr lang="en-US" smtClean="0"/>
              <a:t>11/24/2022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279F17-7BA4-49BC-BB37-7F646CF8D2F0}" type="slidenum">
              <a:rPr lang="en-US" smtClean="0"/>
              <a:t>‹#›</a:t>
            </a:fld>
            <a:endParaRPr lang="en-US" dirty="0"/>
          </a:p>
        </p:txBody>
      </p:sp>
    </p:spTree>
    <p:extLst>
      <p:ext uri="{BB962C8B-B14F-4D97-AF65-F5344CB8AC3E}">
        <p14:creationId xmlns:p14="http://schemas.microsoft.com/office/powerpoint/2010/main" val="4265740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846CE7D5-CF57-46EF-B807-FDD0502418D4}" type="datetimeFigureOut">
              <a:rPr lang="en-US" smtClean="0"/>
              <a:t>11/24/2022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330EA680-D336-4FF7-8B7A-9848BB0A1C32}"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91858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8369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336379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530739"/>
            <a:ext cx="4718304" cy="476250"/>
          </a:xfrm>
        </p:spPr>
        <p:txBody>
          <a:bodyPr anchor="b">
            <a:noAutofit/>
          </a:bodyPr>
          <a:lstStyle>
            <a:lvl1pPr marL="0" indent="0">
              <a:buNone/>
              <a:defRPr sz="2800" b="0">
                <a:solidFill>
                  <a:schemeClr val="accent3"/>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116261"/>
            <a:ext cx="4718304" cy="2632605"/>
          </a:xfrm>
        </p:spPr>
        <p:txBody>
          <a:bodyPr anchor="t">
            <a:normAutofit/>
          </a:bodyPr>
          <a:lstStyle>
            <a:lvl1pPr>
              <a:buClr>
                <a:schemeClr val="accent3"/>
              </a:buClr>
              <a:defRPr/>
            </a:lvl1pPr>
            <a:lvl2pPr>
              <a:buClr>
                <a:schemeClr val="accent3"/>
              </a:buClr>
              <a:defRPr/>
            </a:lvl2pPr>
            <a:lvl3pPr>
              <a:buClr>
                <a:schemeClr val="accent3"/>
              </a:buClr>
              <a:defRPr/>
            </a:lvl3pPr>
            <a:lvl4pPr>
              <a:buClr>
                <a:schemeClr val="accent3"/>
              </a:buClr>
              <a:defRPr/>
            </a:lvl4pPr>
            <a:lvl5pPr>
              <a:buClr>
                <a:schemeClr val="accent3"/>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530739"/>
            <a:ext cx="4718304" cy="476250"/>
          </a:xfrm>
        </p:spPr>
        <p:txBody>
          <a:bodyPr anchor="b">
            <a:noAutofit/>
          </a:bodyPr>
          <a:lstStyle>
            <a:lvl1pPr marL="0" indent="0">
              <a:buNone/>
              <a:defRPr sz="2800" b="0">
                <a:solidFill>
                  <a:schemeClr val="accent2">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116261"/>
            <a:ext cx="4718304" cy="2632605"/>
          </a:xfrm>
        </p:spPr>
        <p:txBody>
          <a:bodyPr anchor="t">
            <a:normAutofit/>
          </a:bodyPr>
          <a:lstStyle>
            <a:lvl1pPr>
              <a:buClr>
                <a:schemeClr val="accent2"/>
              </a:buClr>
              <a:defRPr/>
            </a:lvl1pPr>
            <a:lvl2pPr>
              <a:buClr>
                <a:schemeClr val="accent2"/>
              </a:buClr>
              <a:defRPr/>
            </a:lvl2pPr>
            <a:lvl3pPr>
              <a:buClr>
                <a:schemeClr val="accent2"/>
              </a:buClr>
              <a:defRPr/>
            </a:lvl3pPr>
            <a:lvl4pPr>
              <a:buClr>
                <a:schemeClr val="accent2"/>
              </a:buClr>
              <a:defRPr/>
            </a:lvl4pPr>
            <a:lvl5pPr>
              <a:buClr>
                <a:schemeClr val="accent2"/>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9178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t + Right Photo">
    <p:spTree>
      <p:nvGrpSpPr>
        <p:cNvPr id="1" name=""/>
        <p:cNvGrpSpPr/>
        <p:nvPr/>
      </p:nvGrpSpPr>
      <p:grpSpPr>
        <a:xfrm>
          <a:off x="0" y="0"/>
          <a:ext cx="0" cy="0"/>
          <a:chOff x="0" y="0"/>
          <a:chExt cx="0" cy="0"/>
        </a:xfrm>
      </p:grpSpPr>
      <p:cxnSp>
        <p:nvCxnSpPr>
          <p:cNvPr id="8" name="Straight Connector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295403" y="982132"/>
            <a:ext cx="3580380" cy="1303867"/>
          </a:xfrm>
        </p:spPr>
        <p:txBody>
          <a:bodyPr/>
          <a:lstStyle>
            <a:lvl1pPr algn="l">
              <a:defRPr/>
            </a:lvl1pPr>
          </a:lstStyle>
          <a:p>
            <a:r>
              <a:rPr lang="en-US" noProof="0"/>
              <a:t>Click to edit title</a:t>
            </a:r>
          </a:p>
        </p:txBody>
      </p:sp>
      <p:sp>
        <p:nvSpPr>
          <p:cNvPr id="5" name="Date Placeholder 4"/>
          <p:cNvSpPr>
            <a:spLocks noGrp="1"/>
          </p:cNvSpPr>
          <p:nvPr>
            <p:ph type="dt" sz="half" idx="10"/>
          </p:nvPr>
        </p:nvSpPr>
        <p:spPr/>
        <p:txBody>
          <a:bodyPr/>
          <a:lstStyle/>
          <a:p>
            <a:fld id="{846CE7D5-CF57-46EF-B807-FDD0502418D4}" type="datetimeFigureOut">
              <a:rPr lang="en-US" noProof="0" smtClean="0"/>
              <a:t>11/24/2022</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330EA680-D336-4FF7-8B7A-9848BB0A1C32}" type="slidenum">
              <a:rPr lang="en-US" noProof="0" smtClean="0"/>
              <a:t>‹#›</a:t>
            </a:fld>
            <a:endParaRPr lang="en-US" noProof="0" dirty="0"/>
          </a:p>
        </p:txBody>
      </p:sp>
      <p:sp>
        <p:nvSpPr>
          <p:cNvPr id="10" name="Parallelogram 9">
            <a:extLst>
              <a:ext uri="{FF2B5EF4-FFF2-40B4-BE49-F238E27FC236}">
                <a16:creationId xmlns:a16="http://schemas.microsoft.com/office/drawing/2014/main" id="{9C4F6082-2952-43DC-9B9C-74C88B262CE9}"/>
              </a:ext>
            </a:extLst>
          </p:cNvPr>
          <p:cNvSpPr/>
          <p:nvPr userDrawn="1"/>
        </p:nvSpPr>
        <p:spPr>
          <a:xfrm rot="5400000">
            <a:off x="6801681" y="1316976"/>
            <a:ext cx="4037344" cy="5975391"/>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Rounded Corners 10">
            <a:extLst>
              <a:ext uri="{FF2B5EF4-FFF2-40B4-BE49-F238E27FC236}">
                <a16:creationId xmlns:a16="http://schemas.microsoft.com/office/drawing/2014/main" id="{67618976-780E-4131-85CD-66F013F5ACDE}"/>
              </a:ext>
            </a:extLst>
          </p:cNvPr>
          <p:cNvSpPr/>
          <p:nvPr userDrawn="1"/>
        </p:nvSpPr>
        <p:spPr>
          <a:xfrm rot="-120000">
            <a:off x="5372113" y="869568"/>
            <a:ext cx="5703690" cy="4902845"/>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5584031" y="1077708"/>
            <a:ext cx="5279854" cy="4486565"/>
          </a:xfrm>
          <a:solidFill>
            <a:schemeClr val="tx1">
              <a:lumMod val="75000"/>
              <a:lumOff val="25000"/>
            </a:schemeClr>
          </a:solidFill>
          <a:effectLst>
            <a:innerShdw blurRad="25400" dist="12700" dir="13500000">
              <a:prstClr val="black">
                <a:alpha val="16000"/>
              </a:prstClr>
            </a:innerShdw>
          </a:effectLst>
        </p:spPr>
        <p:txBody>
          <a:bodyPr lIns="180000" rIns="180000" anchor="ctr"/>
          <a:lstStyle>
            <a:lvl1pPr marL="0" indent="0" algn="ctr">
              <a:buNone/>
              <a:defRPr sz="1600" i="1">
                <a:solidFill>
                  <a:schemeClr val="bg1"/>
                </a:solidFill>
                <a:latin typeface="+mn-lt"/>
                <a:cs typeface="Times New Roman" panose="02020603050405020304" pitchFamily="18" charset="0"/>
              </a:defRPr>
            </a:lvl1pPr>
          </a:lstStyle>
          <a:p>
            <a:r>
              <a:rPr lang="en-US" noProof="0" dirty="0"/>
              <a:t>Insert Photo or Drag &amp; Drop your Photo</a:t>
            </a:r>
          </a:p>
        </p:txBody>
      </p:sp>
      <p:sp>
        <p:nvSpPr>
          <p:cNvPr id="13" name="Text Placeholder 3">
            <a:extLst>
              <a:ext uri="{FF2B5EF4-FFF2-40B4-BE49-F238E27FC236}">
                <a16:creationId xmlns:a16="http://schemas.microsoft.com/office/drawing/2014/main" id="{809CB875-1032-49F8-A74E-BD0BA58F9727}"/>
              </a:ext>
            </a:extLst>
          </p:cNvPr>
          <p:cNvSpPr>
            <a:spLocks noGrp="1"/>
          </p:cNvSpPr>
          <p:nvPr>
            <p:ph type="body" sz="half" idx="2"/>
          </p:nvPr>
        </p:nvSpPr>
        <p:spPr>
          <a:xfrm>
            <a:off x="1295400" y="2556934"/>
            <a:ext cx="3580381" cy="33120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7824540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ontent + Right Photo">
    <p:spTree>
      <p:nvGrpSpPr>
        <p:cNvPr id="1" name=""/>
        <p:cNvGrpSpPr/>
        <p:nvPr/>
      </p:nvGrpSpPr>
      <p:grpSpPr>
        <a:xfrm>
          <a:off x="0" y="0"/>
          <a:ext cx="0" cy="0"/>
          <a:chOff x="0" y="0"/>
          <a:chExt cx="0" cy="0"/>
        </a:xfrm>
      </p:grpSpPr>
      <p:cxnSp>
        <p:nvCxnSpPr>
          <p:cNvPr id="8" name="Straight Connector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295403" y="982132"/>
            <a:ext cx="3580380" cy="1303867"/>
          </a:xfrm>
        </p:spPr>
        <p:txBody>
          <a:bodyPr/>
          <a:lstStyle>
            <a:lvl1pPr algn="l">
              <a:defRPr/>
            </a:lvl1pPr>
          </a:lstStyle>
          <a:p>
            <a:r>
              <a:rPr lang="en-US" dirty="0"/>
              <a:t>Click to edit title</a:t>
            </a:r>
          </a:p>
        </p:txBody>
      </p:sp>
      <p:sp>
        <p:nvSpPr>
          <p:cNvPr id="3" name="Content Placeholder 2"/>
          <p:cNvSpPr>
            <a:spLocks noGrp="1"/>
          </p:cNvSpPr>
          <p:nvPr>
            <p:ph sz="half" idx="1"/>
          </p:nvPr>
        </p:nvSpPr>
        <p:spPr>
          <a:xfrm>
            <a:off x="5288294" y="895547"/>
            <a:ext cx="5871325" cy="49749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
        <p:nvSpPr>
          <p:cNvPr id="13" name="Text Placeholder 3">
            <a:extLst>
              <a:ext uri="{FF2B5EF4-FFF2-40B4-BE49-F238E27FC236}">
                <a16:creationId xmlns:a16="http://schemas.microsoft.com/office/drawing/2014/main" id="{379CAAA9-085A-46C2-A892-DE935E67C328}"/>
              </a:ext>
            </a:extLst>
          </p:cNvPr>
          <p:cNvSpPr>
            <a:spLocks noGrp="1"/>
          </p:cNvSpPr>
          <p:nvPr>
            <p:ph type="body" sz="half" idx="2"/>
          </p:nvPr>
        </p:nvSpPr>
        <p:spPr>
          <a:xfrm>
            <a:off x="1295400" y="2556934"/>
            <a:ext cx="3580381" cy="33120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87113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8454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7" name="Text Placeholder 6">
            <a:extLst>
              <a:ext uri="{FF2B5EF4-FFF2-40B4-BE49-F238E27FC236}">
                <a16:creationId xmlns:a16="http://schemas.microsoft.com/office/drawing/2014/main" id="{BC76C9E3-4E12-46D0-A58B-4B548A8EE690}"/>
              </a:ext>
            </a:extLst>
          </p:cNvPr>
          <p:cNvSpPr>
            <a:spLocks noGrp="1"/>
          </p:cNvSpPr>
          <p:nvPr>
            <p:ph type="body" sz="quarter" idx="13"/>
          </p:nvPr>
        </p:nvSpPr>
        <p:spPr>
          <a:xfrm>
            <a:off x="1688805" y="2442732"/>
            <a:ext cx="8814391" cy="3139547"/>
          </a:xfrm>
        </p:spPr>
        <p:txBody>
          <a:bodyPr anchor="ctr"/>
          <a:lstStyle>
            <a:lvl1pPr marL="0" indent="0" algn="ctr">
              <a:buNone/>
              <a:defRPr sz="6000"/>
            </a:lvl1pPr>
          </a:lstStyle>
          <a:p>
            <a:pPr lvl="0"/>
            <a:r>
              <a:rPr lang="en-US"/>
              <a:t>Click to edit Master text styles</a:t>
            </a:r>
          </a:p>
        </p:txBody>
      </p:sp>
    </p:spTree>
    <p:extLst>
      <p:ext uri="{BB962C8B-B14F-4D97-AF65-F5344CB8AC3E}">
        <p14:creationId xmlns:p14="http://schemas.microsoft.com/office/powerpoint/2010/main" val="17616092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107929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lvl1pPr>
              <a:defRPr>
                <a:latin typeface="+mj-lt"/>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047178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98A5301E-AB93-4945-A0AA-2215B6872DB2}"/>
              </a:ext>
            </a:extLst>
          </p:cNvPr>
          <p:cNvSpPr>
            <a:spLocks noChangeAspect="1"/>
          </p:cNvSpPr>
          <p:nvPr userDrawn="1"/>
        </p:nvSpPr>
        <p:spPr>
          <a:xfrm>
            <a:off x="1871401" y="2602132"/>
            <a:ext cx="1801368" cy="180136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Oval 12">
            <a:extLst>
              <a:ext uri="{FF2B5EF4-FFF2-40B4-BE49-F238E27FC236}">
                <a16:creationId xmlns:a16="http://schemas.microsoft.com/office/drawing/2014/main" id="{D2FF1D57-3E5F-584B-94C2-629CD166831B}"/>
              </a:ext>
            </a:extLst>
          </p:cNvPr>
          <p:cNvSpPr>
            <a:spLocks noChangeAspect="1"/>
          </p:cNvSpPr>
          <p:nvPr userDrawn="1"/>
        </p:nvSpPr>
        <p:spPr>
          <a:xfrm>
            <a:off x="5194632" y="2602132"/>
            <a:ext cx="1801368" cy="18013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Oval 14">
            <a:extLst>
              <a:ext uri="{FF2B5EF4-FFF2-40B4-BE49-F238E27FC236}">
                <a16:creationId xmlns:a16="http://schemas.microsoft.com/office/drawing/2014/main" id="{90A619F7-99B1-EB46-8946-F77C733C4D86}"/>
              </a:ext>
            </a:extLst>
          </p:cNvPr>
          <p:cNvSpPr>
            <a:spLocks noChangeAspect="1"/>
          </p:cNvSpPr>
          <p:nvPr userDrawn="1"/>
        </p:nvSpPr>
        <p:spPr>
          <a:xfrm>
            <a:off x="8519230" y="2602132"/>
            <a:ext cx="1801368" cy="180136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1295402" y="982132"/>
            <a:ext cx="9601196" cy="1303867"/>
          </a:xfrm>
        </p:spPr>
        <p:txBody>
          <a:bodyPr/>
          <a:lstStyle/>
          <a:p>
            <a:r>
              <a:rPr lang="en-US" noProof="0"/>
              <a:t>Click to edit Master title style</a:t>
            </a:r>
          </a:p>
        </p:txBody>
      </p:sp>
      <p:sp>
        <p:nvSpPr>
          <p:cNvPr id="3" name="Content Placeholder 2"/>
          <p:cNvSpPr>
            <a:spLocks noGrp="1"/>
          </p:cNvSpPr>
          <p:nvPr>
            <p:ph idx="1"/>
          </p:nvPr>
        </p:nvSpPr>
        <p:spPr>
          <a:xfrm>
            <a:off x="1295401" y="4804495"/>
            <a:ext cx="2952000" cy="1109133"/>
          </a:xfrm>
        </p:spPr>
        <p:txBody>
          <a:bodyPr/>
          <a:lstStyle/>
          <a:p>
            <a:pPr lvl="0"/>
            <a:r>
              <a:rPr lang="en-US" noProof="0"/>
              <a:t>Click to edit Master text styles</a:t>
            </a:r>
          </a:p>
          <a:p>
            <a:pPr lvl="1"/>
            <a:r>
              <a:rPr lang="en-US" noProof="0"/>
              <a:t>Second level</a:t>
            </a:r>
          </a:p>
          <a:p>
            <a:pPr lvl="2"/>
            <a:r>
              <a:rPr lang="en-US" noProof="0"/>
              <a:t>Third level</a:t>
            </a:r>
          </a:p>
        </p:txBody>
      </p:sp>
      <p:sp>
        <p:nvSpPr>
          <p:cNvPr id="4" name="Date Placeholder 3"/>
          <p:cNvSpPr>
            <a:spLocks noGrp="1"/>
          </p:cNvSpPr>
          <p:nvPr>
            <p:ph type="dt" sz="half" idx="10"/>
          </p:nvPr>
        </p:nvSpPr>
        <p:spPr/>
        <p:txBody>
          <a:bodyPr/>
          <a:lstStyle/>
          <a:p>
            <a:fld id="{846CE7D5-CF57-46EF-B807-FDD0502418D4}" type="datetimeFigureOut">
              <a:rPr lang="en-US" noProof="0" smtClean="0"/>
              <a:t>11/24/2022</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330EA680-D336-4FF7-8B7A-9848BB0A1C32}" type="slidenum">
              <a:rPr lang="en-US" noProof="0" smtClean="0"/>
              <a:t>‹#›</a:t>
            </a:fld>
            <a:endParaRPr lang="en-US" noProof="0" dirty="0"/>
          </a:p>
        </p:txBody>
      </p:sp>
      <p:sp>
        <p:nvSpPr>
          <p:cNvPr id="9" name="Content Placeholder 2">
            <a:extLst>
              <a:ext uri="{FF2B5EF4-FFF2-40B4-BE49-F238E27FC236}">
                <a16:creationId xmlns:a16="http://schemas.microsoft.com/office/drawing/2014/main" id="{D2FC6D4A-DA65-4AB4-A214-ABFCCC77CE2F}"/>
              </a:ext>
            </a:extLst>
          </p:cNvPr>
          <p:cNvSpPr>
            <a:spLocks noGrp="1"/>
          </p:cNvSpPr>
          <p:nvPr>
            <p:ph idx="13"/>
          </p:nvPr>
        </p:nvSpPr>
        <p:spPr>
          <a:xfrm>
            <a:off x="4620000" y="4804495"/>
            <a:ext cx="2952000" cy="1109133"/>
          </a:xfrm>
        </p:spPr>
        <p:txBody>
          <a:bodyPr/>
          <a:lstStyle/>
          <a:p>
            <a:pPr lvl="0"/>
            <a:r>
              <a:rPr lang="en-US" noProof="0"/>
              <a:t>Click to edit Master text styles</a:t>
            </a:r>
          </a:p>
          <a:p>
            <a:pPr lvl="1"/>
            <a:r>
              <a:rPr lang="en-US" noProof="0"/>
              <a:t>Second level</a:t>
            </a:r>
          </a:p>
          <a:p>
            <a:pPr lvl="2"/>
            <a:r>
              <a:rPr lang="en-US" noProof="0"/>
              <a:t>Third level</a:t>
            </a:r>
          </a:p>
        </p:txBody>
      </p:sp>
      <p:sp>
        <p:nvSpPr>
          <p:cNvPr id="10" name="Content Placeholder 2">
            <a:extLst>
              <a:ext uri="{FF2B5EF4-FFF2-40B4-BE49-F238E27FC236}">
                <a16:creationId xmlns:a16="http://schemas.microsoft.com/office/drawing/2014/main" id="{64EDB116-654D-48D8-BED5-DCA5C06DA378}"/>
              </a:ext>
            </a:extLst>
          </p:cNvPr>
          <p:cNvSpPr>
            <a:spLocks noGrp="1"/>
          </p:cNvSpPr>
          <p:nvPr>
            <p:ph idx="14"/>
          </p:nvPr>
        </p:nvSpPr>
        <p:spPr>
          <a:xfrm>
            <a:off x="7944598" y="4804495"/>
            <a:ext cx="2952000" cy="1109133"/>
          </a:xfrm>
        </p:spPr>
        <p:txBody>
          <a:bodyPr/>
          <a:lstStyle/>
          <a:p>
            <a:pPr lvl="0"/>
            <a:r>
              <a:rPr lang="en-US" noProof="0"/>
              <a:t>Click to edit Master text styles</a:t>
            </a:r>
          </a:p>
          <a:p>
            <a:pPr lvl="1"/>
            <a:r>
              <a:rPr lang="en-US" noProof="0"/>
              <a:t>Second level</a:t>
            </a:r>
          </a:p>
          <a:p>
            <a:pPr lvl="2"/>
            <a:r>
              <a:rPr lang="en-US" noProof="0"/>
              <a:t>Third level</a:t>
            </a:r>
          </a:p>
        </p:txBody>
      </p:sp>
      <p:sp>
        <p:nvSpPr>
          <p:cNvPr id="12" name="Picture Placeholder 11">
            <a:extLst>
              <a:ext uri="{FF2B5EF4-FFF2-40B4-BE49-F238E27FC236}">
                <a16:creationId xmlns:a16="http://schemas.microsoft.com/office/drawing/2014/main" id="{0E6232E7-9350-493B-BFD0-883015EB07CE}"/>
              </a:ext>
            </a:extLst>
          </p:cNvPr>
          <p:cNvSpPr>
            <a:spLocks noGrp="1" noChangeAspect="1"/>
          </p:cNvSpPr>
          <p:nvPr>
            <p:ph type="pic" sz="quarter" idx="15" hasCustomPrompt="1"/>
          </p:nvPr>
        </p:nvSpPr>
        <p:spPr>
          <a:xfrm>
            <a:off x="2191441" y="2922172"/>
            <a:ext cx="1161288" cy="1161288"/>
          </a:xfrm>
          <a:prstGeom prst="ellipse">
            <a:avLst/>
          </a:prstGeom>
          <a:noFill/>
        </p:spPr>
        <p:txBody>
          <a:bodyPr anchor="ctr"/>
          <a:lstStyle>
            <a:lvl1pPr marL="0" indent="0" algn="ctr">
              <a:buNone/>
              <a:defRPr sz="1400" i="1">
                <a:solidFill>
                  <a:schemeClr val="bg1"/>
                </a:solidFill>
              </a:defRPr>
            </a:lvl1pPr>
          </a:lstStyle>
          <a:p>
            <a:r>
              <a:rPr lang="en-US" noProof="0" dirty="0"/>
              <a:t>Insert Icon or Picture</a:t>
            </a:r>
          </a:p>
        </p:txBody>
      </p:sp>
      <p:sp>
        <p:nvSpPr>
          <p:cNvPr id="14" name="Picture Placeholder 13">
            <a:extLst>
              <a:ext uri="{FF2B5EF4-FFF2-40B4-BE49-F238E27FC236}">
                <a16:creationId xmlns:a16="http://schemas.microsoft.com/office/drawing/2014/main" id="{E13A6892-C6C0-404F-96AD-993154ED8C7C}"/>
              </a:ext>
            </a:extLst>
          </p:cNvPr>
          <p:cNvSpPr>
            <a:spLocks noGrp="1" noChangeAspect="1"/>
          </p:cNvSpPr>
          <p:nvPr>
            <p:ph type="pic" sz="quarter" idx="16" hasCustomPrompt="1"/>
          </p:nvPr>
        </p:nvSpPr>
        <p:spPr>
          <a:xfrm>
            <a:off x="5514672" y="2922172"/>
            <a:ext cx="1161288" cy="1161288"/>
          </a:xfrm>
          <a:prstGeom prst="ellipse">
            <a:avLst/>
          </a:prstGeom>
          <a:solidFill>
            <a:schemeClr val="accent2"/>
          </a:solidFill>
        </p:spPr>
        <p:txBody>
          <a:bodyPr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400" i="1">
                <a:solidFill>
                  <a:schemeClr val="bg1"/>
                </a:solidFill>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en-US" noProof="0" dirty="0"/>
              <a:t>Insert Icon or Picture</a:t>
            </a:r>
          </a:p>
        </p:txBody>
      </p:sp>
      <p:sp>
        <p:nvSpPr>
          <p:cNvPr id="16" name="Picture Placeholder 15">
            <a:extLst>
              <a:ext uri="{FF2B5EF4-FFF2-40B4-BE49-F238E27FC236}">
                <a16:creationId xmlns:a16="http://schemas.microsoft.com/office/drawing/2014/main" id="{70281C28-F044-4622-B651-CE20C022E723}"/>
              </a:ext>
            </a:extLst>
          </p:cNvPr>
          <p:cNvSpPr>
            <a:spLocks noGrp="1"/>
          </p:cNvSpPr>
          <p:nvPr>
            <p:ph type="pic" sz="quarter" idx="17" hasCustomPrompt="1"/>
          </p:nvPr>
        </p:nvSpPr>
        <p:spPr>
          <a:xfrm>
            <a:off x="8838000" y="2920902"/>
            <a:ext cx="1163828" cy="1163828"/>
          </a:xfrm>
          <a:prstGeom prst="ellipse">
            <a:avLst/>
          </a:prstGeom>
          <a:noFill/>
        </p:spPr>
        <p:txBody>
          <a:bodyPr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400" b="0" i="1">
                <a:solidFill>
                  <a:schemeClr val="bg1"/>
                </a:solidFill>
              </a:defRPr>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en-US" noProof="0" dirty="0"/>
              <a:t>Insert Icon or Picture</a:t>
            </a:r>
          </a:p>
        </p:txBody>
      </p:sp>
    </p:spTree>
    <p:extLst>
      <p:ext uri="{BB962C8B-B14F-4D97-AF65-F5344CB8AC3E}">
        <p14:creationId xmlns:p14="http://schemas.microsoft.com/office/powerpoint/2010/main" val="1467037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 Photo">
    <p:spTree>
      <p:nvGrpSpPr>
        <p:cNvPr id="1" name=""/>
        <p:cNvGrpSpPr/>
        <p:nvPr/>
      </p:nvGrpSpPr>
      <p:grpSpPr>
        <a:xfrm>
          <a:off x="0" y="0"/>
          <a:ext cx="0" cy="0"/>
          <a:chOff x="0" y="0"/>
          <a:chExt cx="0" cy="0"/>
        </a:xfrm>
      </p:grpSpPr>
      <p:cxnSp>
        <p:nvCxnSpPr>
          <p:cNvPr id="8" name="Straight Connector 7"/>
          <p:cNvCxnSpPr>
            <a:cxnSpLocks/>
          </p:cNvCxnSpPr>
          <p:nvPr/>
        </p:nvCxnSpPr>
        <p:spPr>
          <a:xfrm>
            <a:off x="3498694" y="2421466"/>
            <a:ext cx="740731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498694" y="982132"/>
            <a:ext cx="7397903" cy="1303867"/>
          </a:xfrm>
        </p:spPr>
        <p:txBody>
          <a:bodyPr/>
          <a:lstStyle/>
          <a:p>
            <a:r>
              <a:rPr lang="en-US" noProof="0"/>
              <a:t>Click to edit Master title style</a:t>
            </a:r>
          </a:p>
        </p:txBody>
      </p:sp>
      <p:sp>
        <p:nvSpPr>
          <p:cNvPr id="3" name="Content Placeholder 2"/>
          <p:cNvSpPr>
            <a:spLocks noGrp="1"/>
          </p:cNvSpPr>
          <p:nvPr>
            <p:ph sz="half" idx="1"/>
          </p:nvPr>
        </p:nvSpPr>
        <p:spPr>
          <a:xfrm>
            <a:off x="3498694" y="2560320"/>
            <a:ext cx="3580381" cy="3310128"/>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7316216" y="2560320"/>
            <a:ext cx="3580381" cy="3310128"/>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846CE7D5-CF57-46EF-B807-FDD0502418D4}" type="datetimeFigureOut">
              <a:rPr lang="en-US" noProof="0" smtClean="0"/>
              <a:t>11/24/2022</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330EA680-D336-4FF7-8B7A-9848BB0A1C32}" type="slidenum">
              <a:rPr lang="en-US" noProof="0" smtClean="0"/>
              <a:t>‹#›</a:t>
            </a:fld>
            <a:endParaRPr lang="en-US" noProof="0" dirty="0"/>
          </a:p>
        </p:txBody>
      </p:sp>
      <p:sp>
        <p:nvSpPr>
          <p:cNvPr id="10" name="Parallelogram 9">
            <a:extLst>
              <a:ext uri="{FF2B5EF4-FFF2-40B4-BE49-F238E27FC236}">
                <a16:creationId xmlns:a16="http://schemas.microsoft.com/office/drawing/2014/main" id="{9C4F6082-2952-43DC-9B9C-74C88B262CE9}"/>
              </a:ext>
            </a:extLst>
          </p:cNvPr>
          <p:cNvSpPr/>
          <p:nvPr userDrawn="1"/>
        </p:nvSpPr>
        <p:spPr>
          <a:xfrm rot="5400000">
            <a:off x="388783" y="2483417"/>
            <a:ext cx="3220061" cy="3373452"/>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Rounded Corners 10">
            <a:extLst>
              <a:ext uri="{FF2B5EF4-FFF2-40B4-BE49-F238E27FC236}">
                <a16:creationId xmlns:a16="http://schemas.microsoft.com/office/drawing/2014/main" id="{67618976-780E-4131-85CD-66F013F5ACDE}"/>
              </a:ext>
            </a:extLst>
          </p:cNvPr>
          <p:cNvSpPr/>
          <p:nvPr userDrawn="1"/>
        </p:nvSpPr>
        <p:spPr>
          <a:xfrm rot="-120000">
            <a:off x="211380" y="1442831"/>
            <a:ext cx="3220061" cy="3910358"/>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422103" y="1691853"/>
            <a:ext cx="2736000" cy="3367314"/>
          </a:xfrm>
          <a:solidFill>
            <a:schemeClr val="tx1">
              <a:lumMod val="75000"/>
              <a:lumOff val="25000"/>
            </a:schemeClr>
          </a:solidFill>
          <a:effectLst>
            <a:innerShdw blurRad="25400" dist="12700" dir="13500000">
              <a:prstClr val="black">
                <a:alpha val="16000"/>
              </a:prstClr>
            </a:innerShdw>
          </a:effectLst>
        </p:spPr>
        <p:txBody>
          <a:bodyPr lIns="180000" rIns="180000" anchor="ctr"/>
          <a:lstStyle>
            <a:lvl1pPr marL="0" indent="0" algn="ctr">
              <a:buNone/>
              <a:defRPr sz="1600" i="1">
                <a:solidFill>
                  <a:schemeClr val="bg1"/>
                </a:solidFill>
                <a:latin typeface="+mn-lt"/>
                <a:cs typeface="Times New Roman" panose="02020603050405020304" pitchFamily="18" charset="0"/>
              </a:defRPr>
            </a:lvl1pPr>
          </a:lstStyle>
          <a:p>
            <a:r>
              <a:rPr lang="en-US" noProof="0" dirty="0"/>
              <a:t>Insert Photo or Drag &amp; Drop your Photo</a:t>
            </a:r>
          </a:p>
        </p:txBody>
      </p:sp>
    </p:spTree>
    <p:extLst>
      <p:ext uri="{BB962C8B-B14F-4D97-AF65-F5344CB8AC3E}">
        <p14:creationId xmlns:p14="http://schemas.microsoft.com/office/powerpoint/2010/main" val="3762657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lag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F82F76-1F28-4871-AA44-ADE3B29E465F}"/>
              </a:ext>
            </a:extLst>
          </p:cNvPr>
          <p:cNvSpPr/>
          <p:nvPr userDrawn="1"/>
        </p:nvSpPr>
        <p:spPr>
          <a:xfrm>
            <a:off x="1066800" y="1009665"/>
            <a:ext cx="7056969" cy="4847145"/>
          </a:xfrm>
          <a:prstGeom prst="rect">
            <a:avLst/>
          </a:prstGeom>
          <a:solidFill>
            <a:schemeClr val="bg1"/>
          </a:solidFill>
          <a:ln w="82550" cmpd="thickThin">
            <a:solidFill>
              <a:schemeClr val="bg1">
                <a:lumMod val="6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8216900" y="982132"/>
            <a:ext cx="2679698" cy="1412725"/>
          </a:xfrm>
        </p:spPr>
        <p:txBody>
          <a:bodyPr anchor="t"/>
          <a:lstStyle>
            <a:lvl1pPr algn="r">
              <a:defRPr/>
            </a:lvl1pPr>
          </a:lstStyle>
          <a:p>
            <a:r>
              <a:rPr lang="en-US" noProof="0"/>
              <a:t>Click to title</a:t>
            </a:r>
          </a:p>
        </p:txBody>
      </p:sp>
      <p:sp>
        <p:nvSpPr>
          <p:cNvPr id="4" name="Date Placeholder 3"/>
          <p:cNvSpPr>
            <a:spLocks noGrp="1"/>
          </p:cNvSpPr>
          <p:nvPr>
            <p:ph type="dt" sz="half" idx="10"/>
          </p:nvPr>
        </p:nvSpPr>
        <p:spPr/>
        <p:txBody>
          <a:bodyPr/>
          <a:lstStyle/>
          <a:p>
            <a:fld id="{846CE7D5-CF57-46EF-B807-FDD0502418D4}" type="datetimeFigureOut">
              <a:rPr lang="en-US" noProof="0" smtClean="0"/>
              <a:t>11/24/2022</a:t>
            </a:fld>
            <a:endParaRPr lang="en-US" noProof="0" dirty="0"/>
          </a:p>
        </p:txBody>
      </p:sp>
      <p:sp>
        <p:nvSpPr>
          <p:cNvPr id="5" name="Footer Placeholder 4"/>
          <p:cNvSpPr>
            <a:spLocks noGrp="1"/>
          </p:cNvSpPr>
          <p:nvPr>
            <p:ph type="ftr" sz="quarter" idx="11"/>
          </p:nvPr>
        </p:nvSpPr>
        <p:spPr/>
        <p:txBody>
          <a:bodyPr/>
          <a:lstStyle/>
          <a:p>
            <a:endParaRPr lang="en-US" noProof="0" dirty="0"/>
          </a:p>
        </p:txBody>
      </p:sp>
      <p:sp>
        <p:nvSpPr>
          <p:cNvPr id="6" name="Slide Number Placeholder 5"/>
          <p:cNvSpPr>
            <a:spLocks noGrp="1"/>
          </p:cNvSpPr>
          <p:nvPr>
            <p:ph type="sldNum" sz="quarter" idx="12"/>
          </p:nvPr>
        </p:nvSpPr>
        <p:spPr/>
        <p:txBody>
          <a:bodyPr/>
          <a:lstStyle/>
          <a:p>
            <a:fld id="{330EA680-D336-4FF7-8B7A-9848BB0A1C32}" type="slidenum">
              <a:rPr lang="en-US" noProof="0" smtClean="0"/>
              <a:t>‹#›</a:t>
            </a:fld>
            <a:endParaRPr lang="en-US" noProof="0" dirty="0"/>
          </a:p>
        </p:txBody>
      </p:sp>
      <p:sp>
        <p:nvSpPr>
          <p:cNvPr id="11" name="Picture Placeholder 10">
            <a:extLst>
              <a:ext uri="{FF2B5EF4-FFF2-40B4-BE49-F238E27FC236}">
                <a16:creationId xmlns:a16="http://schemas.microsoft.com/office/drawing/2014/main" id="{087D12F9-00B3-48A4-8EFB-78ACCA9F99DC}"/>
              </a:ext>
            </a:extLst>
          </p:cNvPr>
          <p:cNvSpPr>
            <a:spLocks noGrp="1"/>
          </p:cNvSpPr>
          <p:nvPr>
            <p:ph type="pic" sz="quarter" idx="13" hasCustomPrompt="1"/>
          </p:nvPr>
        </p:nvSpPr>
        <p:spPr>
          <a:xfrm>
            <a:off x="5482052" y="1318687"/>
            <a:ext cx="2338493" cy="2881988"/>
          </a:xfrm>
          <a:solidFill>
            <a:schemeClr val="bg1">
              <a:lumMod val="95000"/>
            </a:schemeClr>
          </a:solidFill>
        </p:spPr>
        <p:txBody>
          <a:bodyPr anchor="ctr"/>
          <a:lstStyle>
            <a:lvl1pPr marL="0" indent="0" algn="ctr">
              <a:buNone/>
              <a:defRPr sz="1200" i="1"/>
            </a:lvl1pPr>
          </a:lstStyle>
          <a:p>
            <a:r>
              <a:rPr lang="en-US" noProof="0" dirty="0"/>
              <a:t>Pictures of buildings</a:t>
            </a:r>
          </a:p>
        </p:txBody>
      </p:sp>
      <p:sp>
        <p:nvSpPr>
          <p:cNvPr id="12" name="Picture Placeholder 10">
            <a:extLst>
              <a:ext uri="{FF2B5EF4-FFF2-40B4-BE49-F238E27FC236}">
                <a16:creationId xmlns:a16="http://schemas.microsoft.com/office/drawing/2014/main" id="{242B44F9-2E79-4910-8D1A-CE37EF05242B}"/>
              </a:ext>
            </a:extLst>
          </p:cNvPr>
          <p:cNvSpPr>
            <a:spLocks noGrp="1"/>
          </p:cNvSpPr>
          <p:nvPr>
            <p:ph type="pic" sz="quarter" idx="14" hasCustomPrompt="1"/>
          </p:nvPr>
        </p:nvSpPr>
        <p:spPr>
          <a:xfrm>
            <a:off x="1374222" y="3128436"/>
            <a:ext cx="3974629" cy="2424639"/>
          </a:xfrm>
          <a:solidFill>
            <a:schemeClr val="bg1">
              <a:lumMod val="95000"/>
            </a:schemeClr>
          </a:solidFill>
        </p:spPr>
        <p:txBody>
          <a:bodyPr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200" i="1"/>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en-US" noProof="0" dirty="0"/>
              <a:t> Pictures of jobs</a:t>
            </a:r>
          </a:p>
        </p:txBody>
      </p:sp>
      <p:sp>
        <p:nvSpPr>
          <p:cNvPr id="13" name="Picture Placeholder 10">
            <a:extLst>
              <a:ext uri="{FF2B5EF4-FFF2-40B4-BE49-F238E27FC236}">
                <a16:creationId xmlns:a16="http://schemas.microsoft.com/office/drawing/2014/main" id="{68412D06-1A64-446B-8E3E-026437ADFB5D}"/>
              </a:ext>
            </a:extLst>
          </p:cNvPr>
          <p:cNvSpPr>
            <a:spLocks noGrp="1"/>
          </p:cNvSpPr>
          <p:nvPr>
            <p:ph type="pic" sz="quarter" idx="15" hasCustomPrompt="1"/>
          </p:nvPr>
        </p:nvSpPr>
        <p:spPr>
          <a:xfrm>
            <a:off x="3600451" y="1318687"/>
            <a:ext cx="1748400" cy="1680173"/>
          </a:xfrm>
          <a:solidFill>
            <a:schemeClr val="bg1">
              <a:lumMod val="95000"/>
            </a:schemeClr>
          </a:solidFill>
        </p:spPr>
        <p:txBody>
          <a:bodyPr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200" i="1"/>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en-US" noProof="0" dirty="0"/>
              <a:t>Pictures of transportation</a:t>
            </a:r>
          </a:p>
        </p:txBody>
      </p:sp>
      <p:sp>
        <p:nvSpPr>
          <p:cNvPr id="14" name="Picture Placeholder 10">
            <a:extLst>
              <a:ext uri="{FF2B5EF4-FFF2-40B4-BE49-F238E27FC236}">
                <a16:creationId xmlns:a16="http://schemas.microsoft.com/office/drawing/2014/main" id="{3152ED43-82C8-44B9-8B8E-2C0C9CEB1F19}"/>
              </a:ext>
            </a:extLst>
          </p:cNvPr>
          <p:cNvSpPr>
            <a:spLocks noGrp="1"/>
          </p:cNvSpPr>
          <p:nvPr>
            <p:ph type="pic" sz="quarter" idx="16" hasCustomPrompt="1"/>
          </p:nvPr>
        </p:nvSpPr>
        <p:spPr>
          <a:xfrm>
            <a:off x="1374222" y="1318687"/>
            <a:ext cx="2093027" cy="1680173"/>
          </a:xfrm>
          <a:solidFill>
            <a:schemeClr val="bg1">
              <a:lumMod val="95000"/>
            </a:schemeClr>
          </a:solidFill>
        </p:spPr>
        <p:txBody>
          <a:bodyPr anchor="ctr"/>
          <a:lstStyle>
            <a:lvl1pPr marL="0" indent="0" algn="ctr">
              <a:buNone/>
              <a:defRPr sz="1200" i="1"/>
            </a:lvl1pPr>
          </a:lstStyle>
          <a:p>
            <a:r>
              <a:rPr lang="en-US" noProof="0" dirty="0"/>
              <a:t>Pictures of clothing</a:t>
            </a:r>
          </a:p>
        </p:txBody>
      </p:sp>
      <p:sp>
        <p:nvSpPr>
          <p:cNvPr id="19" name="Picture Placeholder 10">
            <a:extLst>
              <a:ext uri="{FF2B5EF4-FFF2-40B4-BE49-F238E27FC236}">
                <a16:creationId xmlns:a16="http://schemas.microsoft.com/office/drawing/2014/main" id="{0BCC3DC8-BDE4-4B07-A8CA-0321A364356B}"/>
              </a:ext>
            </a:extLst>
          </p:cNvPr>
          <p:cNvSpPr>
            <a:spLocks noGrp="1"/>
          </p:cNvSpPr>
          <p:nvPr>
            <p:ph type="pic" sz="quarter" idx="17" hasCustomPrompt="1"/>
          </p:nvPr>
        </p:nvSpPr>
        <p:spPr>
          <a:xfrm>
            <a:off x="5482052" y="4333875"/>
            <a:ext cx="2338493" cy="1219200"/>
          </a:xfrm>
          <a:solidFill>
            <a:schemeClr val="bg1">
              <a:lumMod val="95000"/>
            </a:schemeClr>
          </a:solidFill>
        </p:spPr>
        <p:txBody>
          <a:bodyPr anchor="ctr"/>
          <a:lstStyle>
            <a:lvl1pPr marL="0" marR="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sz="1200" i="1"/>
            </a:lvl1pPr>
          </a:lstStyle>
          <a:p>
            <a:pPr marL="0" marR="0" lvl="0" indent="0" algn="ctr" defTabSz="457200" rtl="0" eaLnBrk="1" fontAlgn="auto" latinLnBrk="0" hangingPunct="1">
              <a:lnSpc>
                <a:spcPct val="100000"/>
              </a:lnSpc>
              <a:spcBef>
                <a:spcPct val="20000"/>
              </a:spcBef>
              <a:spcAft>
                <a:spcPts val="600"/>
              </a:spcAft>
              <a:buClr>
                <a:schemeClr val="accent1"/>
              </a:buClr>
              <a:buSzPct val="115000"/>
              <a:buFont typeface="Arial"/>
              <a:buNone/>
              <a:tabLst/>
              <a:defRPr/>
            </a:pPr>
            <a:r>
              <a:rPr lang="en-US" noProof="0" dirty="0"/>
              <a:t>Pictures of other items that capture the era</a:t>
            </a:r>
          </a:p>
        </p:txBody>
      </p:sp>
      <p:sp>
        <p:nvSpPr>
          <p:cNvPr id="21" name="Text Placeholder 20">
            <a:extLst>
              <a:ext uri="{FF2B5EF4-FFF2-40B4-BE49-F238E27FC236}">
                <a16:creationId xmlns:a16="http://schemas.microsoft.com/office/drawing/2014/main" id="{2E769B50-B286-4700-AFD4-EFDA8F2FBA04}"/>
              </a:ext>
            </a:extLst>
          </p:cNvPr>
          <p:cNvSpPr>
            <a:spLocks noGrp="1"/>
          </p:cNvSpPr>
          <p:nvPr>
            <p:ph type="body" sz="quarter" idx="18" hasCustomPrompt="1"/>
          </p:nvPr>
        </p:nvSpPr>
        <p:spPr>
          <a:xfrm>
            <a:off x="8216900" y="2507046"/>
            <a:ext cx="2679698" cy="3349763"/>
          </a:xfrm>
        </p:spPr>
        <p:txBody>
          <a:bodyPr/>
          <a:lstStyle>
            <a:lvl1pPr marL="0" indent="0" algn="r">
              <a:buNone/>
              <a:defRPr/>
            </a:lvl1pPr>
            <a:lvl2pPr marL="457200" indent="0" algn="r">
              <a:buNone/>
              <a:defRPr/>
            </a:lvl2pPr>
            <a:lvl3pPr marL="914400" indent="0" algn="r">
              <a:buNone/>
              <a:defRPr/>
            </a:lvl3pPr>
            <a:lvl4pPr marL="1371600" indent="0" algn="r">
              <a:buNone/>
              <a:defRPr/>
            </a:lvl4pPr>
            <a:lvl5pPr marL="1828800" indent="0" algn="r">
              <a:buNone/>
              <a:defRPr/>
            </a:lvl5pPr>
          </a:lstStyle>
          <a:p>
            <a:pPr lvl="0"/>
            <a:r>
              <a:rPr lang="en-US" noProof="0"/>
              <a:t>Subheader</a:t>
            </a:r>
          </a:p>
        </p:txBody>
      </p:sp>
    </p:spTree>
    <p:extLst>
      <p:ext uri="{BB962C8B-B14F-4D97-AF65-F5344CB8AC3E}">
        <p14:creationId xmlns:p14="http://schemas.microsoft.com/office/powerpoint/2010/main" val="4260075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Phot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3CE66FB-7564-43B1-9A0A-6594394A243B}"/>
              </a:ext>
            </a:extLst>
          </p:cNvPr>
          <p:cNvSpPr/>
          <p:nvPr userDrawn="1"/>
        </p:nvSpPr>
        <p:spPr>
          <a:xfrm>
            <a:off x="476250" y="476250"/>
            <a:ext cx="11239500" cy="592455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10">
            <a:extLst>
              <a:ext uri="{FF2B5EF4-FFF2-40B4-BE49-F238E27FC236}">
                <a16:creationId xmlns:a16="http://schemas.microsoft.com/office/drawing/2014/main" id="{D335E96D-A567-4898-B2BA-3B8C2F40BA6E}"/>
              </a:ext>
            </a:extLst>
          </p:cNvPr>
          <p:cNvSpPr>
            <a:spLocks noGrp="1"/>
          </p:cNvSpPr>
          <p:nvPr>
            <p:ph type="pic" sz="quarter" idx="10" hasCustomPrompt="1"/>
          </p:nvPr>
        </p:nvSpPr>
        <p:spPr>
          <a:xfrm>
            <a:off x="552000" y="567000"/>
            <a:ext cx="11088000" cy="5724000"/>
          </a:xfrm>
          <a:solidFill>
            <a:schemeClr val="bg1">
              <a:lumMod val="95000"/>
            </a:schemeClr>
          </a:solidFill>
        </p:spPr>
        <p:txBody>
          <a:bodyPr anchor="ctr"/>
          <a:lstStyle>
            <a:lvl1pPr marL="0" indent="0" algn="ctr">
              <a:buNone/>
              <a:defRPr sz="1600" i="1">
                <a:solidFill>
                  <a:schemeClr val="tx1">
                    <a:lumMod val="85000"/>
                    <a:lumOff val="15000"/>
                  </a:schemeClr>
                </a:solidFill>
              </a:defRPr>
            </a:lvl1pPr>
          </a:lstStyle>
          <a:p>
            <a:r>
              <a:rPr lang="en-US" noProof="0" dirty="0"/>
              <a:t>Insert an iconic picture from the era</a:t>
            </a:r>
          </a:p>
        </p:txBody>
      </p:sp>
      <p:sp>
        <p:nvSpPr>
          <p:cNvPr id="2" name="Title 1"/>
          <p:cNvSpPr>
            <a:spLocks noGrp="1"/>
          </p:cNvSpPr>
          <p:nvPr>
            <p:ph type="title"/>
          </p:nvPr>
        </p:nvSpPr>
        <p:spPr>
          <a:xfrm>
            <a:off x="1295402" y="692939"/>
            <a:ext cx="9601196" cy="751418"/>
          </a:xfrm>
        </p:spPr>
        <p:txBody>
          <a:bodyPr/>
          <a:lstStyle/>
          <a:p>
            <a:r>
              <a:rPr lang="en-US" noProof="0"/>
              <a:t>Click to edit Master title style</a:t>
            </a:r>
          </a:p>
        </p:txBody>
      </p:sp>
      <p:pic>
        <p:nvPicPr>
          <p:cNvPr id="7" name="Picture 6" descr="HD-PanelContent-GrommetsCombined.png">
            <a:extLst>
              <a:ext uri="{FF2B5EF4-FFF2-40B4-BE49-F238E27FC236}">
                <a16:creationId xmlns:a16="http://schemas.microsoft.com/office/drawing/2014/main" id="{EE5D561D-B993-4D57-A306-77777AD909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8" name="Picture 7" descr="HD-PanelContent-GrommetsCombined.png">
            <a:extLst>
              <a:ext uri="{FF2B5EF4-FFF2-40B4-BE49-F238E27FC236}">
                <a16:creationId xmlns:a16="http://schemas.microsoft.com/office/drawing/2014/main" id="{56E46F13-579D-42C5-8CB9-411911275FA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9" name="Picture 8" descr="HD-PanelContent-GrommetsCombined.png">
            <a:extLst>
              <a:ext uri="{FF2B5EF4-FFF2-40B4-BE49-F238E27FC236}">
                <a16:creationId xmlns:a16="http://schemas.microsoft.com/office/drawing/2014/main" id="{E055F617-AE0E-412B-BD58-B6C6F1E57E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10" name="Picture 9" descr="HD-PanelContent-GrommetsCombined.png">
            <a:extLst>
              <a:ext uri="{FF2B5EF4-FFF2-40B4-BE49-F238E27FC236}">
                <a16:creationId xmlns:a16="http://schemas.microsoft.com/office/drawing/2014/main" id="{E6A3ABD2-1E11-490E-83ED-21CCB187892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2818287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Right Photo">
    <p:spTree>
      <p:nvGrpSpPr>
        <p:cNvPr id="1" name=""/>
        <p:cNvGrpSpPr/>
        <p:nvPr/>
      </p:nvGrpSpPr>
      <p:grpSpPr>
        <a:xfrm>
          <a:off x="0" y="0"/>
          <a:ext cx="0" cy="0"/>
          <a:chOff x="0" y="0"/>
          <a:chExt cx="0" cy="0"/>
        </a:xfrm>
      </p:grpSpPr>
      <p:cxnSp>
        <p:nvCxnSpPr>
          <p:cNvPr id="8" name="Straight Connector 7"/>
          <p:cNvCxnSpPr>
            <a:cxnSpLocks/>
          </p:cNvCxnSpPr>
          <p:nvPr/>
        </p:nvCxnSpPr>
        <p:spPr>
          <a:xfrm>
            <a:off x="1295401" y="2421466"/>
            <a:ext cx="3580381"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295403" y="982132"/>
            <a:ext cx="3580380" cy="1303867"/>
          </a:xfrm>
        </p:spPr>
        <p:txBody>
          <a:bodyPr/>
          <a:lstStyle>
            <a:lvl1pPr algn="l">
              <a:defRPr/>
            </a:lvl1pPr>
          </a:lstStyle>
          <a:p>
            <a:r>
              <a:rPr lang="en-US" noProof="0"/>
              <a:t>Click to edit title</a:t>
            </a:r>
          </a:p>
        </p:txBody>
      </p:sp>
      <p:sp>
        <p:nvSpPr>
          <p:cNvPr id="3" name="Content Placeholder 2"/>
          <p:cNvSpPr>
            <a:spLocks noGrp="1"/>
          </p:cNvSpPr>
          <p:nvPr>
            <p:ph sz="half" idx="1"/>
          </p:nvPr>
        </p:nvSpPr>
        <p:spPr>
          <a:xfrm>
            <a:off x="1295401" y="2560320"/>
            <a:ext cx="3580381" cy="3310128"/>
          </a:xfrm>
        </p:spPr>
        <p:txBody>
          <a:bodyPr>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846CE7D5-CF57-46EF-B807-FDD0502418D4}" type="datetimeFigureOut">
              <a:rPr lang="en-US" noProof="0" smtClean="0"/>
              <a:t>11/24/2022</a:t>
            </a:fld>
            <a:endParaRPr lang="en-US" noProof="0" dirty="0"/>
          </a:p>
        </p:txBody>
      </p:sp>
      <p:sp>
        <p:nvSpPr>
          <p:cNvPr id="6" name="Footer Placeholder 5"/>
          <p:cNvSpPr>
            <a:spLocks noGrp="1"/>
          </p:cNvSpPr>
          <p:nvPr>
            <p:ph type="ftr" sz="quarter" idx="11"/>
          </p:nvPr>
        </p:nvSpPr>
        <p:spPr/>
        <p:txBody>
          <a:bodyPr/>
          <a:lstStyle/>
          <a:p>
            <a:endParaRPr lang="en-US" noProof="0" dirty="0"/>
          </a:p>
        </p:txBody>
      </p:sp>
      <p:sp>
        <p:nvSpPr>
          <p:cNvPr id="7" name="Slide Number Placeholder 6"/>
          <p:cNvSpPr>
            <a:spLocks noGrp="1"/>
          </p:cNvSpPr>
          <p:nvPr>
            <p:ph type="sldNum" sz="quarter" idx="12"/>
          </p:nvPr>
        </p:nvSpPr>
        <p:spPr/>
        <p:txBody>
          <a:bodyPr/>
          <a:lstStyle/>
          <a:p>
            <a:fld id="{330EA680-D336-4FF7-8B7A-9848BB0A1C32}" type="slidenum">
              <a:rPr lang="en-US" noProof="0" smtClean="0"/>
              <a:t>‹#›</a:t>
            </a:fld>
            <a:endParaRPr lang="en-US" noProof="0" dirty="0"/>
          </a:p>
        </p:txBody>
      </p:sp>
      <p:sp>
        <p:nvSpPr>
          <p:cNvPr id="10" name="Parallelogram 9">
            <a:extLst>
              <a:ext uri="{FF2B5EF4-FFF2-40B4-BE49-F238E27FC236}">
                <a16:creationId xmlns:a16="http://schemas.microsoft.com/office/drawing/2014/main" id="{9C4F6082-2952-43DC-9B9C-74C88B262CE9}"/>
              </a:ext>
            </a:extLst>
          </p:cNvPr>
          <p:cNvSpPr/>
          <p:nvPr userDrawn="1"/>
        </p:nvSpPr>
        <p:spPr>
          <a:xfrm rot="5400000">
            <a:off x="6801681" y="1316976"/>
            <a:ext cx="4037344" cy="5975391"/>
          </a:xfrm>
          <a:prstGeom prst="parallelogram">
            <a:avLst>
              <a:gd name="adj" fmla="val 12608"/>
            </a:avLst>
          </a:prstGeom>
          <a:gradFill>
            <a:gsLst>
              <a:gs pos="11000">
                <a:schemeClr val="tx1">
                  <a:alpha val="0"/>
                </a:schemeClr>
              </a:gs>
              <a:gs pos="100000">
                <a:schemeClr val="tx1"/>
              </a:gs>
            </a:gsLst>
            <a:lin ang="5400000" scaled="1"/>
          </a:gradFill>
          <a:ln>
            <a:noFill/>
          </a:ln>
          <a:effectLst>
            <a:softEdge rad="317500"/>
          </a:effectLst>
          <a:scene3d>
            <a:camera prst="orthographicFront"/>
            <a:lightRig rig="threePt" dir="t">
              <a:rot lat="0" lon="0" rev="20400000"/>
            </a:lightRig>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Rounded Corners 10">
            <a:extLst>
              <a:ext uri="{FF2B5EF4-FFF2-40B4-BE49-F238E27FC236}">
                <a16:creationId xmlns:a16="http://schemas.microsoft.com/office/drawing/2014/main" id="{67618976-780E-4131-85CD-66F013F5ACDE}"/>
              </a:ext>
            </a:extLst>
          </p:cNvPr>
          <p:cNvSpPr/>
          <p:nvPr userDrawn="1"/>
        </p:nvSpPr>
        <p:spPr>
          <a:xfrm rot="-120000">
            <a:off x="5372113" y="869568"/>
            <a:ext cx="5703690" cy="4902845"/>
          </a:xfrm>
          <a:prstGeom prst="roundRect">
            <a:avLst>
              <a:gd name="adj" fmla="val 454"/>
            </a:avLst>
          </a:prstGeom>
          <a:blipFill dpi="0" rotWithShape="1">
            <a:blip r:embed="rId2" cstate="screen">
              <a:extLst>
                <a:ext uri="{BEBA8EAE-BF5A-486C-A8C5-ECC9F3942E4B}">
                  <a14:imgProps xmlns:a14="http://schemas.microsoft.com/office/drawing/2010/main">
                    <a14:imgLayer r:embed="rId3">
                      <a14:imgEffect>
                        <a14:sharpenSoften amount="64000"/>
                      </a14:imgEffect>
                      <a14:imgEffect>
                        <a14:saturation sat="0"/>
                      </a14:imgEffect>
                      <a14:imgEffect>
                        <a14:brightnessContrast bright="4000"/>
                      </a14:imgEffect>
                    </a14:imgLayer>
                  </a14:imgProps>
                </a:ext>
                <a:ext uri="{28A0092B-C50C-407E-A947-70E740481C1C}">
                  <a14:useLocalDpi xmlns:a14="http://schemas.microsoft.com/office/drawing/2010/main"/>
                </a:ext>
              </a:extLst>
            </a:blip>
            <a:srcRect/>
            <a:tile tx="0" ty="0" sx="20000" sy="20000" flip="xy" algn="tl"/>
          </a:blipFill>
          <a:ln>
            <a:noFill/>
          </a:ln>
          <a:effectLst/>
          <a:scene3d>
            <a:camera prst="orthographicFront"/>
            <a:lightRig rig="threePt" dir="t">
              <a:rot lat="0" lon="0" rev="20400000"/>
            </a:lightRig>
          </a:scene3d>
          <a:sp3d>
            <a:bevelT w="1270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7">
            <a:extLst>
              <a:ext uri="{FF2B5EF4-FFF2-40B4-BE49-F238E27FC236}">
                <a16:creationId xmlns:a16="http://schemas.microsoft.com/office/drawing/2014/main" id="{01E4A9BC-C863-435A-8A18-508AE86DCBB7}"/>
              </a:ext>
            </a:extLst>
          </p:cNvPr>
          <p:cNvSpPr>
            <a:spLocks noGrp="1"/>
          </p:cNvSpPr>
          <p:nvPr>
            <p:ph type="pic" sz="quarter" idx="14" hasCustomPrompt="1"/>
          </p:nvPr>
        </p:nvSpPr>
        <p:spPr>
          <a:xfrm rot="-120000" flipH="1">
            <a:off x="5584031" y="1077708"/>
            <a:ext cx="5279854" cy="4486565"/>
          </a:xfrm>
          <a:solidFill>
            <a:schemeClr val="tx1">
              <a:lumMod val="75000"/>
              <a:lumOff val="25000"/>
            </a:schemeClr>
          </a:solidFill>
          <a:effectLst>
            <a:innerShdw blurRad="25400" dist="12700" dir="13500000">
              <a:prstClr val="black">
                <a:alpha val="16000"/>
              </a:prstClr>
            </a:innerShdw>
          </a:effectLst>
        </p:spPr>
        <p:txBody>
          <a:bodyPr lIns="180000" rIns="180000" anchor="ctr"/>
          <a:lstStyle>
            <a:lvl1pPr marL="0" indent="0" algn="ctr">
              <a:buNone/>
              <a:defRPr sz="1600" i="1">
                <a:solidFill>
                  <a:schemeClr val="bg1"/>
                </a:solidFill>
                <a:latin typeface="+mn-lt"/>
                <a:cs typeface="Times New Roman" panose="02020603050405020304" pitchFamily="18" charset="0"/>
              </a:defRPr>
            </a:lvl1pPr>
          </a:lstStyle>
          <a:p>
            <a:r>
              <a:rPr lang="en-US" noProof="0" dirty="0"/>
              <a:t>Insert Photo or Drag &amp; Drop your Photo</a:t>
            </a:r>
          </a:p>
        </p:txBody>
      </p:sp>
    </p:spTree>
    <p:extLst>
      <p:ext uri="{BB962C8B-B14F-4D97-AF65-F5344CB8AC3E}">
        <p14:creationId xmlns:p14="http://schemas.microsoft.com/office/powerpoint/2010/main" val="168386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 Content Alt">
    <p:spTree>
      <p:nvGrpSpPr>
        <p:cNvPr id="1" name=""/>
        <p:cNvGrpSpPr/>
        <p:nvPr/>
      </p:nvGrpSpPr>
      <p:grpSpPr>
        <a:xfrm>
          <a:off x="0" y="0"/>
          <a:ext cx="0" cy="0"/>
          <a:chOff x="0" y="0"/>
          <a:chExt cx="0" cy="0"/>
        </a:xfrm>
      </p:grpSpPr>
      <p:pic>
        <p:nvPicPr>
          <p:cNvPr id="9" name="Picture 8" descr="HD-PanelContent-GrommetsCombined.png">
            <a:extLst>
              <a:ext uri="{FF2B5EF4-FFF2-40B4-BE49-F238E27FC236}">
                <a16:creationId xmlns:a16="http://schemas.microsoft.com/office/drawing/2014/main" id="{7BD0150C-9F76-4D95-80BF-675693B48FA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cxnSp>
        <p:nvCxnSpPr>
          <p:cNvPr id="7" name="Straight Connector 6"/>
          <p:cNvCxnSpPr>
            <a:cxnSpLocks/>
          </p:cNvCxnSpPr>
          <p:nvPr/>
        </p:nvCxnSpPr>
        <p:spPr>
          <a:xfrm>
            <a:off x="1295401" y="2421466"/>
            <a:ext cx="4669665"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295402" y="982132"/>
            <a:ext cx="4669664" cy="1303867"/>
          </a:xfrm>
        </p:spPr>
        <p:txBody>
          <a:bodyPr/>
          <a:lstStyle/>
          <a:p>
            <a:r>
              <a:rPr lang="en-US" dirty="0"/>
              <a:t>Click to edit title</a:t>
            </a:r>
          </a:p>
        </p:txBody>
      </p:sp>
      <p:sp>
        <p:nvSpPr>
          <p:cNvPr id="3" name="Content Placeholder 2"/>
          <p:cNvSpPr>
            <a:spLocks noGrp="1"/>
          </p:cNvSpPr>
          <p:nvPr>
            <p:ph idx="1"/>
          </p:nvPr>
        </p:nvSpPr>
        <p:spPr>
          <a:xfrm>
            <a:off x="1295401" y="2556932"/>
            <a:ext cx="4669666" cy="33189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
        <p:nvSpPr>
          <p:cNvPr id="11" name="Content Placeholder 2">
            <a:extLst>
              <a:ext uri="{FF2B5EF4-FFF2-40B4-BE49-F238E27FC236}">
                <a16:creationId xmlns:a16="http://schemas.microsoft.com/office/drawing/2014/main" id="{68FEA8B0-7C15-481C-885B-E54C78BC32E7}"/>
              </a:ext>
            </a:extLst>
          </p:cNvPr>
          <p:cNvSpPr>
            <a:spLocks noGrp="1"/>
          </p:cNvSpPr>
          <p:nvPr>
            <p:ph idx="13"/>
          </p:nvPr>
        </p:nvSpPr>
        <p:spPr>
          <a:xfrm>
            <a:off x="6226935" y="982132"/>
            <a:ext cx="4669666" cy="41265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3">
            <a:extLst>
              <a:ext uri="{FF2B5EF4-FFF2-40B4-BE49-F238E27FC236}">
                <a16:creationId xmlns:a16="http://schemas.microsoft.com/office/drawing/2014/main" id="{8DCEB7F9-6056-41AE-93D6-C5D4C94C8F50}"/>
              </a:ext>
            </a:extLst>
          </p:cNvPr>
          <p:cNvSpPr>
            <a:spLocks noGrp="1"/>
          </p:cNvSpPr>
          <p:nvPr>
            <p:ph type="body" sz="quarter" idx="14" hasCustomPrompt="1"/>
          </p:nvPr>
        </p:nvSpPr>
        <p:spPr>
          <a:xfrm rot="21043309">
            <a:off x="8122162" y="5338536"/>
            <a:ext cx="2746356" cy="425315"/>
          </a:xfrm>
        </p:spPr>
        <p:txBody>
          <a:bodyPr/>
          <a:lstStyle>
            <a:lvl1pPr marL="0" indent="0" algn="r">
              <a:buNone/>
              <a:defRPr i="0">
                <a:latin typeface="Lucida Handwriting" panose="03010101010101010101" pitchFamily="66"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Generation XYZ</a:t>
            </a:r>
            <a:endParaRPr lang="en-ZA" dirty="0"/>
          </a:p>
        </p:txBody>
      </p:sp>
    </p:spTree>
    <p:extLst>
      <p:ext uri="{BB962C8B-B14F-4D97-AF65-F5344CB8AC3E}">
        <p14:creationId xmlns:p14="http://schemas.microsoft.com/office/powerpoint/2010/main" val="1455771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Points">
    <p:spTree>
      <p:nvGrpSpPr>
        <p:cNvPr id="1" name=""/>
        <p:cNvGrpSpPr/>
        <p:nvPr/>
      </p:nvGrpSpPr>
      <p:grpSpPr>
        <a:xfrm>
          <a:off x="0" y="0"/>
          <a:ext cx="0" cy="0"/>
          <a:chOff x="0" y="0"/>
          <a:chExt cx="0" cy="0"/>
        </a:xfrm>
      </p:grpSpPr>
      <p:sp>
        <p:nvSpPr>
          <p:cNvPr id="2" name="Title 1"/>
          <p:cNvSpPr>
            <a:spLocks noGrp="1"/>
          </p:cNvSpPr>
          <p:nvPr>
            <p:ph type="title"/>
          </p:nvPr>
        </p:nvSpPr>
        <p:spPr>
          <a:xfrm>
            <a:off x="1295400" y="979709"/>
            <a:ext cx="9601197"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1295400" y="3073155"/>
            <a:ext cx="9601197" cy="520392"/>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cxnSp>
        <p:nvCxnSpPr>
          <p:cNvPr id="16" name="Straight Connector 15"/>
          <p:cNvCxnSpPr/>
          <p:nvPr/>
        </p:nvCxnSpPr>
        <p:spPr>
          <a:xfrm>
            <a:off x="2012723" y="2937688"/>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4202A890-9091-4399-80AF-8AF212A1ED43}"/>
              </a:ext>
            </a:extLst>
          </p:cNvPr>
          <p:cNvSpPr>
            <a:spLocks noGrp="1"/>
          </p:cNvSpPr>
          <p:nvPr>
            <p:ph idx="13" hasCustomPrompt="1"/>
          </p:nvPr>
        </p:nvSpPr>
        <p:spPr>
          <a:xfrm>
            <a:off x="1295401" y="3864479"/>
            <a:ext cx="2952000" cy="1109133"/>
          </a:xfrm>
          <a:ln w="44450" cap="sq" cmpd="thinThick">
            <a:solidFill>
              <a:schemeClr val="accent1"/>
            </a:solidFill>
            <a:miter lim="800000"/>
          </a:ln>
        </p:spPr>
        <p:txBody>
          <a:bodyPr anchor="ctr"/>
          <a:lstStyle>
            <a:lvl1pPr marL="0" indent="0" algn="ctr">
              <a:buNone/>
              <a:defRPr/>
            </a:lvl1pPr>
            <a:lvl2pPr marL="457200" indent="0" algn="ctr">
              <a:buNone/>
              <a:defRPr/>
            </a:lvl2pPr>
            <a:lvl3pPr marL="914400" indent="0" algn="ctr">
              <a:buNone/>
              <a:defRPr/>
            </a:lvl3pPr>
          </a:lstStyle>
          <a:p>
            <a:pPr lvl="0"/>
            <a:r>
              <a:rPr lang="en-US" dirty="0"/>
              <a:t>Description</a:t>
            </a:r>
          </a:p>
        </p:txBody>
      </p:sp>
      <p:sp>
        <p:nvSpPr>
          <p:cNvPr id="9" name="Content Placeholder 2">
            <a:extLst>
              <a:ext uri="{FF2B5EF4-FFF2-40B4-BE49-F238E27FC236}">
                <a16:creationId xmlns:a16="http://schemas.microsoft.com/office/drawing/2014/main" id="{F1661F6C-2BB1-41AF-BF4C-144E940F7B25}"/>
              </a:ext>
            </a:extLst>
          </p:cNvPr>
          <p:cNvSpPr>
            <a:spLocks noGrp="1"/>
          </p:cNvSpPr>
          <p:nvPr>
            <p:ph idx="14" hasCustomPrompt="1"/>
          </p:nvPr>
        </p:nvSpPr>
        <p:spPr>
          <a:xfrm>
            <a:off x="4620000" y="3864479"/>
            <a:ext cx="2952000" cy="1109133"/>
          </a:xfrm>
          <a:ln w="44450" cap="sq" cmpd="thinThick">
            <a:solidFill>
              <a:schemeClr val="accent3"/>
            </a:solidFill>
            <a:miter lim="800000"/>
          </a:ln>
        </p:spPr>
        <p:txBody>
          <a:bodyPr anchor="ctr"/>
          <a:lstStyle>
            <a:lvl1pPr marL="0" indent="0" algn="ctr">
              <a:buNone/>
              <a:defRPr/>
            </a:lvl1pPr>
            <a:lvl2pPr marL="457200" indent="0" algn="ctr">
              <a:buNone/>
              <a:defRPr/>
            </a:lvl2pPr>
            <a:lvl3pPr marL="914400" indent="0" algn="ctr">
              <a:buNone/>
              <a:defRPr/>
            </a:lvl3pPr>
          </a:lstStyle>
          <a:p>
            <a:pPr lvl="0"/>
            <a:r>
              <a:rPr lang="en-US" dirty="0"/>
              <a:t>Description</a:t>
            </a:r>
          </a:p>
        </p:txBody>
      </p:sp>
      <p:sp>
        <p:nvSpPr>
          <p:cNvPr id="10" name="Content Placeholder 2">
            <a:extLst>
              <a:ext uri="{FF2B5EF4-FFF2-40B4-BE49-F238E27FC236}">
                <a16:creationId xmlns:a16="http://schemas.microsoft.com/office/drawing/2014/main" id="{3AFB258B-8362-4F6C-94EF-7C1F32CEBF2D}"/>
              </a:ext>
            </a:extLst>
          </p:cNvPr>
          <p:cNvSpPr>
            <a:spLocks noGrp="1"/>
          </p:cNvSpPr>
          <p:nvPr>
            <p:ph idx="15" hasCustomPrompt="1"/>
          </p:nvPr>
        </p:nvSpPr>
        <p:spPr>
          <a:xfrm>
            <a:off x="7944598" y="3864479"/>
            <a:ext cx="2952000" cy="1109133"/>
          </a:xfrm>
          <a:ln w="44450" cap="sq" cmpd="thinThick">
            <a:solidFill>
              <a:schemeClr val="accent2"/>
            </a:solidFill>
            <a:miter lim="800000"/>
          </a:ln>
        </p:spPr>
        <p:txBody>
          <a:bodyPr anchor="ctr"/>
          <a:lstStyle>
            <a:lvl1pPr marL="0" indent="0" algn="ctr">
              <a:buNone/>
              <a:defRPr/>
            </a:lvl1pPr>
            <a:lvl2pPr marL="457200" indent="0" algn="ctr">
              <a:buNone/>
              <a:defRPr/>
            </a:lvl2pPr>
            <a:lvl3pPr marL="914400" indent="0" algn="ctr">
              <a:buNone/>
              <a:defRPr/>
            </a:lvl3pPr>
          </a:lstStyle>
          <a:p>
            <a:pPr lvl="0"/>
            <a:r>
              <a:rPr lang="en-US" dirty="0"/>
              <a:t>Description</a:t>
            </a:r>
          </a:p>
        </p:txBody>
      </p:sp>
    </p:spTree>
    <p:extLst>
      <p:ext uri="{BB962C8B-B14F-4D97-AF65-F5344CB8AC3E}">
        <p14:creationId xmlns:p14="http://schemas.microsoft.com/office/powerpoint/2010/main" val="36728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46CE7D5-CF57-46EF-B807-FDD0502418D4}" type="datetimeFigureOut">
              <a:rPr lang="en-US" smtClean="0"/>
              <a:t>11/24/2022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543425805"/>
      </p:ext>
    </p:extLst>
  </p:cSld>
  <p:clrMap bg1="lt1" tx1="dk1" bg2="lt2" tx2="dk2" accent1="accent1" accent2="accent2" accent3="accent3" accent4="accent4" accent5="accent5" accent6="accent6" hlink="hlink" folHlink="folHlink"/>
  <p:sldLayoutIdLst>
    <p:sldLayoutId id="2147484169" r:id="rId1"/>
    <p:sldLayoutId id="2147484170" r:id="rId2"/>
    <p:sldLayoutId id="2147484186" r:id="rId3"/>
    <p:sldLayoutId id="2147484187" r:id="rId4"/>
    <p:sldLayoutId id="2147484188" r:id="rId5"/>
    <p:sldLayoutId id="2147484189" r:id="rId6"/>
    <p:sldLayoutId id="2147484190" r:id="rId7"/>
    <p:sldLayoutId id="2147484191" r:id="rId8"/>
    <p:sldLayoutId id="2147484192" r:id="rId9"/>
    <p:sldLayoutId id="2147484171" r:id="rId10"/>
    <p:sldLayoutId id="2147484172" r:id="rId11"/>
    <p:sldLayoutId id="2147484173" r:id="rId12"/>
    <p:sldLayoutId id="2147484193" r:id="rId13"/>
    <p:sldLayoutId id="2147484194" r:id="rId14"/>
    <p:sldLayoutId id="2147484174" r:id="rId15"/>
    <p:sldLayoutId id="2147484195" r:id="rId16"/>
    <p:sldLayoutId id="214748417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hyperlink" Target="https://cryptosense.com/blog/auditing-aws-s3-crypto-use" TargetMode="Externa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s://cryptosense.com/blog/the-capital-one-breach-and-cloud-encryption" TargetMode="External"/><Relationship Id="rId2" Type="http://schemas.openxmlformats.org/officeDocument/2006/relationships/hyperlink" Target="https://www.justice.gov/usao-wdwa/press-release/file/1188626/download" TargetMode="External"/><Relationship Id="rId1" Type="http://schemas.openxmlformats.org/officeDocument/2006/relationships/slideLayout" Target="../slideLayouts/slideLayout16.xml"/><Relationship Id="rId5" Type="http://schemas.openxmlformats.org/officeDocument/2006/relationships/hyperlink" Target="https://www.justice.gov/usao-wdwa/pr/seattle-tech-worker-arrested-data-theft-involving-large-financial-services-company" TargetMode="External"/><Relationship Id="rId4" Type="http://schemas.openxmlformats.org/officeDocument/2006/relationships/hyperlink" Target="https://www.electric.ai/blog/recent-big-company-data-breach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200" dirty="0"/>
              <a:t>A Comparative Study between different data breaches and Capital one data Breach</a:t>
            </a:r>
          </a:p>
        </p:txBody>
      </p:sp>
      <p:sp>
        <p:nvSpPr>
          <p:cNvPr id="3" name="Subtitle 2"/>
          <p:cNvSpPr>
            <a:spLocks noGrp="1"/>
          </p:cNvSpPr>
          <p:nvPr>
            <p:ph type="subTitle" idx="1"/>
          </p:nvPr>
        </p:nvSpPr>
        <p:spPr/>
        <p:txBody>
          <a:bodyPr/>
          <a:lstStyle/>
          <a:p>
            <a:r>
              <a:rPr lang="en-US" dirty="0"/>
              <a:t>Sheikh Abdul Wahid</a:t>
            </a:r>
          </a:p>
          <a:p>
            <a:r>
              <a:rPr lang="en-US" dirty="0"/>
              <a:t>M. Talha Munir </a:t>
            </a:r>
          </a:p>
        </p:txBody>
      </p:sp>
    </p:spTree>
    <p:extLst>
      <p:ext uri="{BB962C8B-B14F-4D97-AF65-F5344CB8AC3E}">
        <p14:creationId xmlns:p14="http://schemas.microsoft.com/office/powerpoint/2010/main" val="10985722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F094C0B-D94D-467E-B510-B4A8A8BA2B16}"/>
              </a:ext>
            </a:extLst>
          </p:cNvPr>
          <p:cNvPicPr>
            <a:picLocks noGrp="1" noChangeAspect="1"/>
          </p:cNvPicPr>
          <p:nvPr>
            <p:ph type="pic" sz="quarter" idx="10"/>
          </p:nvPr>
        </p:nvPicPr>
        <p:blipFill>
          <a:blip r:embed="rId2"/>
          <a:srcRect t="4113" b="4113"/>
          <a:stretch/>
        </p:blipFill>
        <p:spPr>
          <a:xfrm>
            <a:off x="552000" y="547950"/>
            <a:ext cx="11088000" cy="5724000"/>
          </a:xfrm>
        </p:spPr>
      </p:pic>
      <p:pic>
        <p:nvPicPr>
          <p:cNvPr id="5" name="Picture 4">
            <a:extLst>
              <a:ext uri="{FF2B5EF4-FFF2-40B4-BE49-F238E27FC236}">
                <a16:creationId xmlns:a16="http://schemas.microsoft.com/office/drawing/2014/main" id="{E7391D2C-9999-4BB5-9064-EBE186B9519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631069"/>
            <a:ext cx="240481" cy="238041"/>
          </a:xfrm>
          <a:prstGeom prst="ellipse">
            <a:avLst/>
          </a:prstGeom>
          <a:effectLst>
            <a:outerShdw blurRad="12700" dir="2700000" sx="102000" sy="102000" algn="tl" rotWithShape="0">
              <a:prstClr val="black">
                <a:alpha val="40000"/>
              </a:prstClr>
            </a:outerShdw>
          </a:effectLst>
        </p:spPr>
      </p:pic>
      <p:pic>
        <p:nvPicPr>
          <p:cNvPr id="6" name="Picture 5">
            <a:extLst>
              <a:ext uri="{FF2B5EF4-FFF2-40B4-BE49-F238E27FC236}">
                <a16:creationId xmlns:a16="http://schemas.microsoft.com/office/drawing/2014/main" id="{D967E7C8-E760-47F2-908B-AB31194CA0AA}"/>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631069"/>
            <a:ext cx="240481" cy="238041"/>
          </a:xfrm>
          <a:prstGeom prst="ellipse">
            <a:avLst/>
          </a:prstGeom>
          <a:effectLst>
            <a:outerShdw blurRad="12700" dir="2700000" sx="102000" sy="102000" algn="tl" rotWithShape="0">
              <a:prstClr val="black">
                <a:alpha val="40000"/>
              </a:prstClr>
            </a:outerShdw>
          </a:effectLst>
        </p:spPr>
      </p:pic>
      <p:pic>
        <p:nvPicPr>
          <p:cNvPr id="7" name="Picture 6">
            <a:extLst>
              <a:ext uri="{FF2B5EF4-FFF2-40B4-BE49-F238E27FC236}">
                <a16:creationId xmlns:a16="http://schemas.microsoft.com/office/drawing/2014/main" id="{4579E219-3230-41BC-96F9-1E0FEFF8006D}"/>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8661" y="5996029"/>
            <a:ext cx="240481" cy="238041"/>
          </a:xfrm>
          <a:prstGeom prst="ellipse">
            <a:avLst/>
          </a:prstGeom>
          <a:effectLst>
            <a:outerShdw blurRad="12700" dir="2700000" sx="102000" sy="102000" algn="tl" rotWithShape="0">
              <a:prstClr val="black">
                <a:alpha val="40000"/>
              </a:prstClr>
            </a:outerShdw>
          </a:effectLst>
        </p:spPr>
      </p:pic>
      <p:pic>
        <p:nvPicPr>
          <p:cNvPr id="8" name="Picture 7">
            <a:extLst>
              <a:ext uri="{FF2B5EF4-FFF2-40B4-BE49-F238E27FC236}">
                <a16:creationId xmlns:a16="http://schemas.microsoft.com/office/drawing/2014/main" id="{EE2D0509-AF4E-4935-ADF8-25BD255C1DB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322858" y="5996029"/>
            <a:ext cx="240481" cy="238041"/>
          </a:xfrm>
          <a:prstGeom prst="ellipse">
            <a:avLst/>
          </a:prstGeom>
          <a:effectLst>
            <a:outerShdw blurRad="12700" dir="2700000" sx="102000" sy="102000" algn="tl" rotWithShape="0">
              <a:prstClr val="black">
                <a:alpha val="40000"/>
              </a:prstClr>
            </a:outerShdw>
          </a:effectLst>
        </p:spPr>
      </p:pic>
    </p:spTree>
    <p:extLst>
      <p:ext uri="{BB962C8B-B14F-4D97-AF65-F5344CB8AC3E}">
        <p14:creationId xmlns:p14="http://schemas.microsoft.com/office/powerpoint/2010/main" val="21930608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08F6-42C2-4FFE-A92E-4981332982CA}"/>
              </a:ext>
            </a:extLst>
          </p:cNvPr>
          <p:cNvSpPr>
            <a:spLocks noGrp="1"/>
          </p:cNvSpPr>
          <p:nvPr>
            <p:ph type="title"/>
          </p:nvPr>
        </p:nvSpPr>
        <p:spPr>
          <a:xfrm>
            <a:off x="3498694" y="987552"/>
            <a:ext cx="7397903" cy="1303867"/>
          </a:xfrm>
        </p:spPr>
        <p:txBody>
          <a:bodyPr/>
          <a:lstStyle/>
          <a:p>
            <a:r>
              <a:rPr lang="en-US" dirty="0"/>
              <a:t>Capital One: 2019</a:t>
            </a:r>
          </a:p>
        </p:txBody>
      </p:sp>
      <p:sp>
        <p:nvSpPr>
          <p:cNvPr id="3" name="Content Placeholder 2">
            <a:extLst>
              <a:ext uri="{FF2B5EF4-FFF2-40B4-BE49-F238E27FC236}">
                <a16:creationId xmlns:a16="http://schemas.microsoft.com/office/drawing/2014/main" id="{37D92030-ED5A-43D0-870F-DC04D358FFC0}"/>
              </a:ext>
            </a:extLst>
          </p:cNvPr>
          <p:cNvSpPr>
            <a:spLocks noGrp="1"/>
          </p:cNvSpPr>
          <p:nvPr>
            <p:ph sz="half" idx="1"/>
          </p:nvPr>
        </p:nvSpPr>
        <p:spPr>
          <a:xfrm>
            <a:off x="3498694" y="2560320"/>
            <a:ext cx="3580381" cy="3672066"/>
          </a:xfrm>
        </p:spPr>
        <p:txBody>
          <a:bodyPr/>
          <a:lstStyle/>
          <a:p>
            <a:r>
              <a:rPr lang="en-US" dirty="0"/>
              <a:t>On of the most high trading company</a:t>
            </a:r>
          </a:p>
          <a:p>
            <a:r>
              <a:rPr lang="en-US" dirty="0"/>
              <a:t>Different interesting offers</a:t>
            </a:r>
          </a:p>
          <a:p>
            <a:r>
              <a:rPr lang="en-US" dirty="0"/>
              <a:t>No minimum credit </a:t>
            </a:r>
          </a:p>
          <a:p>
            <a:r>
              <a:rPr lang="en-US" dirty="0"/>
              <a:t>Minimum Transaction fees</a:t>
            </a:r>
          </a:p>
          <a:p>
            <a:r>
              <a:rPr lang="en-US" dirty="0"/>
              <a:t>Unlimited Rewards</a:t>
            </a:r>
          </a:p>
          <a:p>
            <a:r>
              <a:rPr lang="en-US" dirty="0"/>
              <a:t>No Expirations</a:t>
            </a:r>
          </a:p>
          <a:p>
            <a:r>
              <a:rPr lang="en-US" dirty="0"/>
              <a:t>Travel Accident Insurance</a:t>
            </a:r>
          </a:p>
          <a:p>
            <a:r>
              <a:rPr lang="en-US" dirty="0"/>
              <a:t>Capital One Shopping</a:t>
            </a:r>
          </a:p>
        </p:txBody>
      </p:sp>
      <p:sp>
        <p:nvSpPr>
          <p:cNvPr id="4" name="Content Placeholder 3">
            <a:extLst>
              <a:ext uri="{FF2B5EF4-FFF2-40B4-BE49-F238E27FC236}">
                <a16:creationId xmlns:a16="http://schemas.microsoft.com/office/drawing/2014/main" id="{D3FCA4A4-52DE-4F24-A9DC-1B05D722C00B}"/>
              </a:ext>
            </a:extLst>
          </p:cNvPr>
          <p:cNvSpPr>
            <a:spLocks noGrp="1"/>
          </p:cNvSpPr>
          <p:nvPr>
            <p:ph sz="half" idx="2"/>
          </p:nvPr>
        </p:nvSpPr>
        <p:spPr/>
        <p:txBody>
          <a:bodyPr/>
          <a:lstStyle/>
          <a:p>
            <a:r>
              <a:rPr lang="en-US" dirty="0"/>
              <a:t>Total card purchases and withdrawals are limited to $5,000 per day.</a:t>
            </a:r>
          </a:p>
          <a:p>
            <a:r>
              <a:rPr lang="en-US" dirty="0"/>
              <a:t>All these offers made this corporation, way to the top in US.</a:t>
            </a:r>
          </a:p>
        </p:txBody>
      </p:sp>
      <p:sp>
        <p:nvSpPr>
          <p:cNvPr id="6" name="Picture Placeholder 5">
            <a:extLst>
              <a:ext uri="{FF2B5EF4-FFF2-40B4-BE49-F238E27FC236}">
                <a16:creationId xmlns:a16="http://schemas.microsoft.com/office/drawing/2014/main" id="{2024C028-50DE-C899-91FC-574DB9A2DA9C}"/>
              </a:ext>
            </a:extLst>
          </p:cNvPr>
          <p:cNvSpPr>
            <a:spLocks noGrp="1"/>
          </p:cNvSpPr>
          <p:nvPr>
            <p:ph type="pic" sz="quarter" idx="14"/>
          </p:nvPr>
        </p:nvSpPr>
        <p:spPr/>
      </p:sp>
      <p:pic>
        <p:nvPicPr>
          <p:cNvPr id="2050" name="Picture 2" descr="FTC fines Capital One's CEO $638,000 for not reporting stock compensation">
            <a:extLst>
              <a:ext uri="{FF2B5EF4-FFF2-40B4-BE49-F238E27FC236}">
                <a16:creationId xmlns:a16="http://schemas.microsoft.com/office/drawing/2014/main" id="{6341339A-CAB1-F451-A017-485EAAFBAB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433173">
            <a:off x="364176" y="1668307"/>
            <a:ext cx="2851853" cy="3537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22632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FD8D-85A3-4615-A429-E50BA24B943E}"/>
              </a:ext>
            </a:extLst>
          </p:cNvPr>
          <p:cNvSpPr>
            <a:spLocks noGrp="1"/>
          </p:cNvSpPr>
          <p:nvPr>
            <p:ph type="title"/>
          </p:nvPr>
        </p:nvSpPr>
        <p:spPr/>
        <p:txBody>
          <a:bodyPr/>
          <a:lstStyle/>
          <a:p>
            <a:r>
              <a:rPr lang="en-US" dirty="0"/>
              <a:t>Capital One Data Breach: 2019</a:t>
            </a:r>
          </a:p>
        </p:txBody>
      </p:sp>
      <p:sp>
        <p:nvSpPr>
          <p:cNvPr id="3" name="Text Placeholder 2">
            <a:extLst>
              <a:ext uri="{FF2B5EF4-FFF2-40B4-BE49-F238E27FC236}">
                <a16:creationId xmlns:a16="http://schemas.microsoft.com/office/drawing/2014/main" id="{7A35197D-A94D-457B-836D-4FCC52921A3F}"/>
              </a:ext>
            </a:extLst>
          </p:cNvPr>
          <p:cNvSpPr>
            <a:spLocks noGrp="1"/>
          </p:cNvSpPr>
          <p:nvPr>
            <p:ph type="body" idx="1"/>
          </p:nvPr>
        </p:nvSpPr>
        <p:spPr>
          <a:xfrm>
            <a:off x="3865880" y="2540899"/>
            <a:ext cx="4718304" cy="476250"/>
          </a:xfrm>
        </p:spPr>
        <p:txBody>
          <a:bodyPr/>
          <a:lstStyle/>
          <a:p>
            <a:r>
              <a:rPr lang="en-US" dirty="0"/>
              <a:t>How Did It All Happen?</a:t>
            </a:r>
          </a:p>
        </p:txBody>
      </p:sp>
      <p:pic>
        <p:nvPicPr>
          <p:cNvPr id="6" name="Picture 5">
            <a:extLst>
              <a:ext uri="{FF2B5EF4-FFF2-40B4-BE49-F238E27FC236}">
                <a16:creationId xmlns:a16="http://schemas.microsoft.com/office/drawing/2014/main" id="{5D2EFE60-7901-8C85-E19C-FEEA31C121E0}"/>
              </a:ext>
            </a:extLst>
          </p:cNvPr>
          <p:cNvPicPr>
            <a:picLocks noChangeAspect="1"/>
          </p:cNvPicPr>
          <p:nvPr/>
        </p:nvPicPr>
        <p:blipFill rotWithShape="1">
          <a:blip r:embed="rId2"/>
          <a:srcRect l="13666" t="18370" r="12917" b="14518"/>
          <a:stretch/>
        </p:blipFill>
        <p:spPr>
          <a:xfrm>
            <a:off x="894080" y="709135"/>
            <a:ext cx="10383520" cy="5339240"/>
          </a:xfrm>
          <a:prstGeom prst="rect">
            <a:avLst/>
          </a:prstGeom>
        </p:spPr>
      </p:pic>
    </p:spTree>
    <p:extLst>
      <p:ext uri="{BB962C8B-B14F-4D97-AF65-F5344CB8AC3E}">
        <p14:creationId xmlns:p14="http://schemas.microsoft.com/office/powerpoint/2010/main" val="34031986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FD8D-85A3-4615-A429-E50BA24B943E}"/>
              </a:ext>
            </a:extLst>
          </p:cNvPr>
          <p:cNvSpPr>
            <a:spLocks noGrp="1"/>
          </p:cNvSpPr>
          <p:nvPr>
            <p:ph type="title"/>
          </p:nvPr>
        </p:nvSpPr>
        <p:spPr/>
        <p:txBody>
          <a:bodyPr/>
          <a:lstStyle/>
          <a:p>
            <a:r>
              <a:rPr lang="en-US" dirty="0"/>
              <a:t>Capital One Data Breach: 2019</a:t>
            </a:r>
          </a:p>
        </p:txBody>
      </p:sp>
      <p:sp>
        <p:nvSpPr>
          <p:cNvPr id="3" name="Text Placeholder 2">
            <a:extLst>
              <a:ext uri="{FF2B5EF4-FFF2-40B4-BE49-F238E27FC236}">
                <a16:creationId xmlns:a16="http://schemas.microsoft.com/office/drawing/2014/main" id="{7A35197D-A94D-457B-836D-4FCC52921A3F}"/>
              </a:ext>
            </a:extLst>
          </p:cNvPr>
          <p:cNvSpPr>
            <a:spLocks noGrp="1"/>
          </p:cNvSpPr>
          <p:nvPr>
            <p:ph type="body" idx="1"/>
          </p:nvPr>
        </p:nvSpPr>
        <p:spPr/>
        <p:txBody>
          <a:bodyPr/>
          <a:lstStyle/>
          <a:p>
            <a:r>
              <a:rPr lang="en-US" dirty="0"/>
              <a:t>How Did It All Happen?</a:t>
            </a:r>
          </a:p>
        </p:txBody>
      </p:sp>
      <p:sp>
        <p:nvSpPr>
          <p:cNvPr id="4" name="Content Placeholder 3">
            <a:extLst>
              <a:ext uri="{FF2B5EF4-FFF2-40B4-BE49-F238E27FC236}">
                <a16:creationId xmlns:a16="http://schemas.microsoft.com/office/drawing/2014/main" id="{E85C3FCA-87E6-488B-8AC1-2CCE3382912D}"/>
              </a:ext>
            </a:extLst>
          </p:cNvPr>
          <p:cNvSpPr>
            <a:spLocks noGrp="1"/>
          </p:cNvSpPr>
          <p:nvPr>
            <p:ph sz="half" idx="2"/>
          </p:nvPr>
        </p:nvSpPr>
        <p:spPr>
          <a:xfrm>
            <a:off x="1295400" y="3116261"/>
            <a:ext cx="4718304" cy="3121979"/>
          </a:xfrm>
        </p:spPr>
        <p:txBody>
          <a:bodyPr>
            <a:normAutofit fontScale="85000" lnSpcReduction="10000"/>
          </a:bodyPr>
          <a:lstStyle/>
          <a:p>
            <a:r>
              <a:rPr lang="en-US" dirty="0"/>
              <a:t>On 29th July 2019 CapitalOne Financial Corp announced a data breach affecting 140 000 of their customer's social security numbers and      80 000 bank account numbers. CapitalOne is a major user of AWS cloud, and in this case the stolen data was stored in AWS S3 buckets .</a:t>
            </a:r>
          </a:p>
          <a:p>
            <a:r>
              <a:rPr lang="en-US" dirty="0"/>
              <a:t>Since the perpetrator was arrested and left quite a long trail on social media, much more detail about this breach has become public than usual, allowing in-depth analysis of what went wrong.</a:t>
            </a:r>
          </a:p>
          <a:p>
            <a:r>
              <a:rPr lang="en-US" dirty="0"/>
              <a:t>Why didn't encryption save them?</a:t>
            </a:r>
          </a:p>
          <a:p>
            <a:r>
              <a:rPr lang="en-US" dirty="0"/>
              <a:t>Possible two ways</a:t>
            </a:r>
          </a:p>
        </p:txBody>
      </p:sp>
      <p:sp>
        <p:nvSpPr>
          <p:cNvPr id="6" name="Content Placeholder 5">
            <a:extLst>
              <a:ext uri="{FF2B5EF4-FFF2-40B4-BE49-F238E27FC236}">
                <a16:creationId xmlns:a16="http://schemas.microsoft.com/office/drawing/2014/main" id="{A15EFB10-E96A-43FB-B678-E77AFE5162ED}"/>
              </a:ext>
            </a:extLst>
          </p:cNvPr>
          <p:cNvSpPr>
            <a:spLocks noGrp="1"/>
          </p:cNvSpPr>
          <p:nvPr>
            <p:ph sz="quarter" idx="4"/>
          </p:nvPr>
        </p:nvSpPr>
        <p:spPr>
          <a:xfrm>
            <a:off x="6180671" y="3116261"/>
            <a:ext cx="4718304" cy="2979739"/>
          </a:xfrm>
        </p:spPr>
        <p:txBody>
          <a:bodyPr>
            <a:normAutofit fontScale="85000" lnSpcReduction="10000"/>
          </a:bodyPr>
          <a:lstStyle/>
          <a:p>
            <a:pPr>
              <a:buClr>
                <a:schemeClr val="accent3"/>
              </a:buClr>
            </a:pPr>
            <a:r>
              <a:rPr lang="en-US" dirty="0"/>
              <a:t>Configuring firewalls, IAM roles, VPCs and so on is complicated. It's not surprising that this occasionally leaves a hole. To protect against such eventualities most corporations require that all sensitive data stored in the cloud is encrypted. In the CapitalOne statement, they assert:</a:t>
            </a:r>
          </a:p>
          <a:p>
            <a:pPr marL="0" indent="0" algn="ctr">
              <a:buClr>
                <a:schemeClr val="accent3"/>
              </a:buClr>
              <a:buNone/>
            </a:pPr>
            <a:r>
              <a:rPr lang="en-US" dirty="0"/>
              <a:t>	“We encrypt our data as a standard. Due to the 	particular circumstances of this incident, the 	unauthorized access also enabled the 	decrypting of data.”</a:t>
            </a:r>
          </a:p>
          <a:p>
            <a:pPr marL="0" indent="0">
              <a:buClr>
                <a:schemeClr val="accent3"/>
              </a:buClr>
              <a:buNone/>
            </a:pPr>
            <a:endParaRPr lang="en-US" dirty="0"/>
          </a:p>
          <a:p>
            <a:pPr>
              <a:buClr>
                <a:schemeClr val="accent3"/>
              </a:buClr>
            </a:pPr>
            <a:endParaRPr lang="en-US" dirty="0"/>
          </a:p>
        </p:txBody>
      </p:sp>
      <p:sp>
        <p:nvSpPr>
          <p:cNvPr id="7" name="Text Placeholder 2">
            <a:extLst>
              <a:ext uri="{FF2B5EF4-FFF2-40B4-BE49-F238E27FC236}">
                <a16:creationId xmlns:a16="http://schemas.microsoft.com/office/drawing/2014/main" id="{E9BB2B0F-A457-2694-32AC-D20F6DE2AA74}"/>
              </a:ext>
            </a:extLst>
          </p:cNvPr>
          <p:cNvSpPr txBox="1">
            <a:spLocks/>
          </p:cNvSpPr>
          <p:nvPr/>
        </p:nvSpPr>
        <p:spPr>
          <a:xfrm>
            <a:off x="6355080" y="2550688"/>
            <a:ext cx="4718304" cy="476250"/>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1"/>
              </a:buClr>
              <a:buSzPct val="115000"/>
              <a:buFont typeface="Arial"/>
              <a:buNone/>
              <a:defRPr sz="2800" b="0" kern="1200" cap="none">
                <a:solidFill>
                  <a:schemeClr val="accent3"/>
                </a:solidFill>
                <a:effectLst/>
                <a:latin typeface="+mj-lt"/>
                <a:ea typeface="+mn-ea"/>
                <a:cs typeface="+mn-cs"/>
              </a:defRPr>
            </a:lvl1pPr>
            <a:lvl2pPr marL="457200" indent="0" algn="l" defTabSz="457200" rtl="0" eaLnBrk="1" latinLnBrk="0" hangingPunct="1">
              <a:spcBef>
                <a:spcPct val="20000"/>
              </a:spcBef>
              <a:spcAft>
                <a:spcPts val="600"/>
              </a:spcAft>
              <a:buClr>
                <a:schemeClr val="accent1"/>
              </a:buClr>
              <a:buSzPct val="115000"/>
              <a:buFont typeface="Arial"/>
              <a:buNone/>
              <a:defRPr sz="2000" b="1" kern="1200" cap="none">
                <a:solidFill>
                  <a:schemeClr val="tx1">
                    <a:lumMod val="85000"/>
                    <a:lumOff val="1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buClr>
              <a:buSzPct val="115000"/>
              <a:buFont typeface="Arial"/>
              <a:buNone/>
              <a:defRPr sz="1800" b="1" kern="1200" cap="none">
                <a:solidFill>
                  <a:schemeClr val="tx1">
                    <a:lumMod val="85000"/>
                    <a:lumOff val="1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9pPr>
          </a:lstStyle>
          <a:p>
            <a:r>
              <a:rPr lang="en-US"/>
              <a:t>How Did It All Happen?</a:t>
            </a:r>
            <a:endParaRPr lang="en-US" dirty="0"/>
          </a:p>
        </p:txBody>
      </p:sp>
    </p:spTree>
    <p:extLst>
      <p:ext uri="{BB962C8B-B14F-4D97-AF65-F5344CB8AC3E}">
        <p14:creationId xmlns:p14="http://schemas.microsoft.com/office/powerpoint/2010/main" val="164091613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FD8D-85A3-4615-A429-E50BA24B943E}"/>
              </a:ext>
            </a:extLst>
          </p:cNvPr>
          <p:cNvSpPr>
            <a:spLocks noGrp="1"/>
          </p:cNvSpPr>
          <p:nvPr>
            <p:ph type="title"/>
          </p:nvPr>
        </p:nvSpPr>
        <p:spPr/>
        <p:txBody>
          <a:bodyPr/>
          <a:lstStyle/>
          <a:p>
            <a:r>
              <a:rPr lang="en-US" dirty="0"/>
              <a:t>Capital One Data Breach: 2019</a:t>
            </a:r>
          </a:p>
        </p:txBody>
      </p:sp>
      <p:sp>
        <p:nvSpPr>
          <p:cNvPr id="3" name="Text Placeholder 2">
            <a:extLst>
              <a:ext uri="{FF2B5EF4-FFF2-40B4-BE49-F238E27FC236}">
                <a16:creationId xmlns:a16="http://schemas.microsoft.com/office/drawing/2014/main" id="{7A35197D-A94D-457B-836D-4FCC52921A3F}"/>
              </a:ext>
            </a:extLst>
          </p:cNvPr>
          <p:cNvSpPr>
            <a:spLocks noGrp="1"/>
          </p:cNvSpPr>
          <p:nvPr>
            <p:ph type="body" idx="1"/>
          </p:nvPr>
        </p:nvSpPr>
        <p:spPr/>
        <p:txBody>
          <a:bodyPr/>
          <a:lstStyle/>
          <a:p>
            <a:r>
              <a:rPr lang="en-US" dirty="0"/>
              <a:t>How Did It All Happen?</a:t>
            </a:r>
          </a:p>
        </p:txBody>
      </p:sp>
      <p:sp>
        <p:nvSpPr>
          <p:cNvPr id="4" name="Content Placeholder 3">
            <a:extLst>
              <a:ext uri="{FF2B5EF4-FFF2-40B4-BE49-F238E27FC236}">
                <a16:creationId xmlns:a16="http://schemas.microsoft.com/office/drawing/2014/main" id="{E85C3FCA-87E6-488B-8AC1-2CCE3382912D}"/>
              </a:ext>
            </a:extLst>
          </p:cNvPr>
          <p:cNvSpPr>
            <a:spLocks noGrp="1"/>
          </p:cNvSpPr>
          <p:nvPr>
            <p:ph sz="half" idx="2"/>
          </p:nvPr>
        </p:nvSpPr>
        <p:spPr>
          <a:xfrm>
            <a:off x="1295400" y="3116261"/>
            <a:ext cx="4718304" cy="3121979"/>
          </a:xfrm>
        </p:spPr>
        <p:txBody>
          <a:bodyPr>
            <a:normAutofit fontScale="85000" lnSpcReduction="20000"/>
          </a:bodyPr>
          <a:lstStyle/>
          <a:p>
            <a:r>
              <a:rPr lang="en-US" sz="1600" dirty="0"/>
              <a:t>One possible explanation is that, in this case, server-side encryption was used. This is the easiest way to comply with a requirement that cloud-stored data be encrypted: you just have to select an option in the AWS dashboard and AWS will generate a key, encrypt your data, and store the key for you. When you request the data back, AWS will transparently fetch the key, decrypt the data, and send it to you. </a:t>
            </a:r>
          </a:p>
          <a:p>
            <a:r>
              <a:rPr lang="en-US" sz="1600" dirty="0"/>
              <a:t> In the CapitalOne case, if this extra feature was in use, it seems like the same credentials allowed access to both. To address the shortcomings of server-side encryption you need to use what's called client side encryption, where the encryption key is managed by your own application, setting the bar far higher for a successful </a:t>
            </a:r>
            <a:r>
              <a:rPr lang="en-US" sz="1600" b="1" dirty="0">
                <a:solidFill>
                  <a:srgbClr val="FF0000"/>
                </a:solidFill>
              </a:rPr>
              <a:t>SSRF</a:t>
            </a:r>
            <a:r>
              <a:rPr lang="en-US" sz="1600" dirty="0"/>
              <a:t> attack. </a:t>
            </a:r>
          </a:p>
        </p:txBody>
      </p:sp>
      <p:sp>
        <p:nvSpPr>
          <p:cNvPr id="6" name="Content Placeholder 5">
            <a:extLst>
              <a:ext uri="{FF2B5EF4-FFF2-40B4-BE49-F238E27FC236}">
                <a16:creationId xmlns:a16="http://schemas.microsoft.com/office/drawing/2014/main" id="{A15EFB10-E96A-43FB-B678-E77AFE5162ED}"/>
              </a:ext>
            </a:extLst>
          </p:cNvPr>
          <p:cNvSpPr>
            <a:spLocks noGrp="1"/>
          </p:cNvSpPr>
          <p:nvPr>
            <p:ph sz="quarter" idx="4"/>
          </p:nvPr>
        </p:nvSpPr>
        <p:spPr>
          <a:xfrm>
            <a:off x="6180671" y="3116261"/>
            <a:ext cx="4718304" cy="2979739"/>
          </a:xfrm>
        </p:spPr>
        <p:txBody>
          <a:bodyPr>
            <a:normAutofit fontScale="85000" lnSpcReduction="20000"/>
          </a:bodyPr>
          <a:lstStyle/>
          <a:p>
            <a:pPr>
              <a:buClr>
                <a:schemeClr val="accent3"/>
              </a:buClr>
            </a:pPr>
            <a:r>
              <a:rPr lang="en-US" dirty="0"/>
              <a:t>This is not just an AWS feature, all major CSPs offer this functionality (in GCP it happens automatically).This might protect you from some hypothetical insider at AWS who gets access to the raw data of your S3 bucket, but it doesn't protect you from the far more likely attack that happened to CapitalOne: a server-side request forgery or SSRF, where the attacker persuades the application to make a request under his own control. AWS (and other CSPs) offer an extra level of control on server-side encryption, where you can specify a particular key in their key-management service (KMS) that will wrap the data key for the S3 bucket. </a:t>
            </a:r>
          </a:p>
          <a:p>
            <a:pPr marL="0" indent="0">
              <a:buClr>
                <a:schemeClr val="accent3"/>
              </a:buClr>
              <a:buNone/>
            </a:pPr>
            <a:endParaRPr lang="en-US" dirty="0"/>
          </a:p>
          <a:p>
            <a:pPr>
              <a:buClr>
                <a:schemeClr val="accent3"/>
              </a:buClr>
            </a:pPr>
            <a:endParaRPr lang="en-US" dirty="0"/>
          </a:p>
        </p:txBody>
      </p:sp>
      <p:sp>
        <p:nvSpPr>
          <p:cNvPr id="7" name="Text Placeholder 2">
            <a:extLst>
              <a:ext uri="{FF2B5EF4-FFF2-40B4-BE49-F238E27FC236}">
                <a16:creationId xmlns:a16="http://schemas.microsoft.com/office/drawing/2014/main" id="{E9BB2B0F-A457-2694-32AC-D20F6DE2AA74}"/>
              </a:ext>
            </a:extLst>
          </p:cNvPr>
          <p:cNvSpPr txBox="1">
            <a:spLocks/>
          </p:cNvSpPr>
          <p:nvPr/>
        </p:nvSpPr>
        <p:spPr>
          <a:xfrm>
            <a:off x="6355080" y="2550688"/>
            <a:ext cx="4718304" cy="476250"/>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1"/>
              </a:buClr>
              <a:buSzPct val="115000"/>
              <a:buFont typeface="Arial"/>
              <a:buNone/>
              <a:defRPr sz="2800" b="0" kern="1200" cap="none">
                <a:solidFill>
                  <a:schemeClr val="accent3"/>
                </a:solidFill>
                <a:effectLst/>
                <a:latin typeface="+mj-lt"/>
                <a:ea typeface="+mn-ea"/>
                <a:cs typeface="+mn-cs"/>
              </a:defRPr>
            </a:lvl1pPr>
            <a:lvl2pPr marL="457200" indent="0" algn="l" defTabSz="457200" rtl="0" eaLnBrk="1" latinLnBrk="0" hangingPunct="1">
              <a:spcBef>
                <a:spcPct val="20000"/>
              </a:spcBef>
              <a:spcAft>
                <a:spcPts val="600"/>
              </a:spcAft>
              <a:buClr>
                <a:schemeClr val="accent1"/>
              </a:buClr>
              <a:buSzPct val="115000"/>
              <a:buFont typeface="Arial"/>
              <a:buNone/>
              <a:defRPr sz="2000" b="1" kern="1200" cap="none">
                <a:solidFill>
                  <a:schemeClr val="tx1">
                    <a:lumMod val="85000"/>
                    <a:lumOff val="1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buClr>
              <a:buSzPct val="115000"/>
              <a:buFont typeface="Arial"/>
              <a:buNone/>
              <a:defRPr sz="1800" b="1" kern="1200" cap="none">
                <a:solidFill>
                  <a:schemeClr val="tx1">
                    <a:lumMod val="85000"/>
                    <a:lumOff val="1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9pPr>
          </a:lstStyle>
          <a:p>
            <a:r>
              <a:rPr lang="en-US"/>
              <a:t>How Did It All Happen?</a:t>
            </a:r>
            <a:endParaRPr lang="en-US" dirty="0"/>
          </a:p>
        </p:txBody>
      </p:sp>
    </p:spTree>
    <p:extLst>
      <p:ext uri="{BB962C8B-B14F-4D97-AF65-F5344CB8AC3E}">
        <p14:creationId xmlns:p14="http://schemas.microsoft.com/office/powerpoint/2010/main" val="24487804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FD8D-85A3-4615-A429-E50BA24B943E}"/>
              </a:ext>
            </a:extLst>
          </p:cNvPr>
          <p:cNvSpPr>
            <a:spLocks noGrp="1"/>
          </p:cNvSpPr>
          <p:nvPr>
            <p:ph type="title"/>
          </p:nvPr>
        </p:nvSpPr>
        <p:spPr/>
        <p:txBody>
          <a:bodyPr/>
          <a:lstStyle/>
          <a:p>
            <a:r>
              <a:rPr lang="en-US" dirty="0"/>
              <a:t>Capital One Data Breach: 2019</a:t>
            </a:r>
          </a:p>
        </p:txBody>
      </p:sp>
      <p:sp>
        <p:nvSpPr>
          <p:cNvPr id="3" name="Text Placeholder 2">
            <a:extLst>
              <a:ext uri="{FF2B5EF4-FFF2-40B4-BE49-F238E27FC236}">
                <a16:creationId xmlns:a16="http://schemas.microsoft.com/office/drawing/2014/main" id="{7A35197D-A94D-457B-836D-4FCC52921A3F}"/>
              </a:ext>
            </a:extLst>
          </p:cNvPr>
          <p:cNvSpPr>
            <a:spLocks noGrp="1"/>
          </p:cNvSpPr>
          <p:nvPr>
            <p:ph type="body" idx="1"/>
          </p:nvPr>
        </p:nvSpPr>
        <p:spPr>
          <a:xfrm>
            <a:off x="3865880" y="2540899"/>
            <a:ext cx="4718304" cy="476250"/>
          </a:xfrm>
        </p:spPr>
        <p:txBody>
          <a:bodyPr/>
          <a:lstStyle/>
          <a:p>
            <a:r>
              <a:rPr lang="en-US" dirty="0"/>
              <a:t>How Did It All Happen?</a:t>
            </a:r>
          </a:p>
        </p:txBody>
      </p:sp>
      <p:sp>
        <p:nvSpPr>
          <p:cNvPr id="4" name="Content Placeholder 3">
            <a:extLst>
              <a:ext uri="{FF2B5EF4-FFF2-40B4-BE49-F238E27FC236}">
                <a16:creationId xmlns:a16="http://schemas.microsoft.com/office/drawing/2014/main" id="{E85C3FCA-87E6-488B-8AC1-2CCE3382912D}"/>
              </a:ext>
            </a:extLst>
          </p:cNvPr>
          <p:cNvSpPr>
            <a:spLocks noGrp="1"/>
          </p:cNvSpPr>
          <p:nvPr>
            <p:ph sz="half" idx="2"/>
          </p:nvPr>
        </p:nvSpPr>
        <p:spPr>
          <a:xfrm>
            <a:off x="1295400" y="3116261"/>
            <a:ext cx="10256520" cy="3121979"/>
          </a:xfrm>
        </p:spPr>
        <p:txBody>
          <a:bodyPr>
            <a:normAutofit/>
          </a:bodyPr>
          <a:lstStyle/>
          <a:p>
            <a:pPr>
              <a:lnSpc>
                <a:spcPct val="110000"/>
              </a:lnSpc>
            </a:pPr>
            <a:r>
              <a:rPr lang="en-US" sz="1500" dirty="0"/>
              <a:t>To decrypt, you will need IAM permission to access the KMS as well as access the bucket. In the CapitalOne case, if this extra feature was in use, it seems like the same credentials allowed access to both. To address the shortcomings of server-side encryption you need to use what's called client side encryption, where the encryption key is managed by your own application, setting the bar far higher for a successful SSRF attack. The trouble is, client-side encryption is more complicated, imposing key-management responsibilities, requiring parameter choices that may have unintended consequences (see our recent article on </a:t>
            </a:r>
            <a:r>
              <a:rPr lang="en-US" sz="1500" dirty="0">
                <a:hlinkClick r:id="rId2">
                  <a:extLst>
                    <a:ext uri="{A12FA001-AC4F-418D-AE19-62706E023703}">
                      <ahyp:hlinkClr xmlns:ahyp="http://schemas.microsoft.com/office/drawing/2018/hyperlinkcolor" val="tx"/>
                    </a:ext>
                  </a:extLst>
                </a:hlinkClick>
              </a:rPr>
              <a:t>AWS S3 Client-side encryption</a:t>
            </a:r>
            <a:r>
              <a:rPr lang="en-US" sz="1500" dirty="0"/>
              <a:t>), and requiring a control at the application level to be sure its being used correctly.</a:t>
            </a:r>
          </a:p>
        </p:txBody>
      </p:sp>
    </p:spTree>
    <p:extLst>
      <p:ext uri="{BB962C8B-B14F-4D97-AF65-F5344CB8AC3E}">
        <p14:creationId xmlns:p14="http://schemas.microsoft.com/office/powerpoint/2010/main" val="203480061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FD8D-85A3-4615-A429-E50BA24B943E}"/>
              </a:ext>
            </a:extLst>
          </p:cNvPr>
          <p:cNvSpPr>
            <a:spLocks noGrp="1"/>
          </p:cNvSpPr>
          <p:nvPr>
            <p:ph type="title"/>
          </p:nvPr>
        </p:nvSpPr>
        <p:spPr/>
        <p:txBody>
          <a:bodyPr/>
          <a:lstStyle/>
          <a:p>
            <a:r>
              <a:rPr lang="en-US" dirty="0"/>
              <a:t>Capital One Data Breach: 2019</a:t>
            </a:r>
          </a:p>
        </p:txBody>
      </p:sp>
      <p:sp>
        <p:nvSpPr>
          <p:cNvPr id="3" name="Text Placeholder 2">
            <a:extLst>
              <a:ext uri="{FF2B5EF4-FFF2-40B4-BE49-F238E27FC236}">
                <a16:creationId xmlns:a16="http://schemas.microsoft.com/office/drawing/2014/main" id="{7A35197D-A94D-457B-836D-4FCC52921A3F}"/>
              </a:ext>
            </a:extLst>
          </p:cNvPr>
          <p:cNvSpPr>
            <a:spLocks noGrp="1"/>
          </p:cNvSpPr>
          <p:nvPr>
            <p:ph type="body" idx="1"/>
          </p:nvPr>
        </p:nvSpPr>
        <p:spPr>
          <a:xfrm>
            <a:off x="3865880" y="2540899"/>
            <a:ext cx="4718304" cy="476250"/>
          </a:xfrm>
        </p:spPr>
        <p:txBody>
          <a:bodyPr/>
          <a:lstStyle/>
          <a:p>
            <a:r>
              <a:rPr lang="en-US" dirty="0"/>
              <a:t>How Did It All Happen?</a:t>
            </a:r>
          </a:p>
        </p:txBody>
      </p:sp>
      <p:pic>
        <p:nvPicPr>
          <p:cNvPr id="10" name="Picture 9">
            <a:extLst>
              <a:ext uri="{FF2B5EF4-FFF2-40B4-BE49-F238E27FC236}">
                <a16:creationId xmlns:a16="http://schemas.microsoft.com/office/drawing/2014/main" id="{F5713BBA-DFC2-86FB-1487-C2C791654DD9}"/>
              </a:ext>
            </a:extLst>
          </p:cNvPr>
          <p:cNvPicPr>
            <a:picLocks noChangeAspect="1"/>
          </p:cNvPicPr>
          <p:nvPr/>
        </p:nvPicPr>
        <p:blipFill rotWithShape="1">
          <a:blip r:embed="rId2"/>
          <a:srcRect l="13834" t="19555" r="13082" b="14507"/>
          <a:stretch/>
        </p:blipFill>
        <p:spPr>
          <a:xfrm>
            <a:off x="979098" y="690510"/>
            <a:ext cx="10369621" cy="5262616"/>
          </a:xfrm>
          <a:prstGeom prst="rect">
            <a:avLst/>
          </a:prstGeom>
        </p:spPr>
      </p:pic>
    </p:spTree>
    <p:extLst>
      <p:ext uri="{BB962C8B-B14F-4D97-AF65-F5344CB8AC3E}">
        <p14:creationId xmlns:p14="http://schemas.microsoft.com/office/powerpoint/2010/main" val="42060696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References</a:t>
            </a:r>
          </a:p>
        </p:txBody>
      </p:sp>
      <p:sp>
        <p:nvSpPr>
          <p:cNvPr id="6" name="Text Placeholder 5">
            <a:extLst>
              <a:ext uri="{FF2B5EF4-FFF2-40B4-BE49-F238E27FC236}">
                <a16:creationId xmlns:a16="http://schemas.microsoft.com/office/drawing/2014/main" id="{6AE9B898-F881-062F-C663-D031A0AC04B4}"/>
              </a:ext>
            </a:extLst>
          </p:cNvPr>
          <p:cNvSpPr txBox="1">
            <a:spLocks/>
          </p:cNvSpPr>
          <p:nvPr/>
        </p:nvSpPr>
        <p:spPr>
          <a:xfrm>
            <a:off x="1295402" y="2626115"/>
            <a:ext cx="9601197" cy="520392"/>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endParaRPr lang="en-US" dirty="0"/>
          </a:p>
        </p:txBody>
      </p:sp>
      <p:sp>
        <p:nvSpPr>
          <p:cNvPr id="7" name="Text Placeholder 5">
            <a:extLst>
              <a:ext uri="{FF2B5EF4-FFF2-40B4-BE49-F238E27FC236}">
                <a16:creationId xmlns:a16="http://schemas.microsoft.com/office/drawing/2014/main" id="{DD06E32D-6FDE-CFE8-BD2D-FB53A87F72D1}"/>
              </a:ext>
            </a:extLst>
          </p:cNvPr>
          <p:cNvSpPr txBox="1">
            <a:spLocks/>
          </p:cNvSpPr>
          <p:nvPr/>
        </p:nvSpPr>
        <p:spPr>
          <a:xfrm>
            <a:off x="1295401" y="2626114"/>
            <a:ext cx="9601197" cy="3368285"/>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dirty="0">
                <a:hlinkClick r:id="rId2"/>
              </a:rPr>
              <a:t>https://www.justice.gov/usao-wdwa/press-release/file/1188626/download</a:t>
            </a:r>
            <a:endParaRPr lang="en-US" dirty="0"/>
          </a:p>
          <a:p>
            <a:r>
              <a:rPr lang="en-US" dirty="0">
                <a:hlinkClick r:id="rId3"/>
              </a:rPr>
              <a:t>https://cryptosense.com/blog/the-capital-one-breach-and-cloud-encryption</a:t>
            </a:r>
            <a:endParaRPr lang="en-US" dirty="0"/>
          </a:p>
          <a:p>
            <a:r>
              <a:rPr lang="en-US" dirty="0">
                <a:hlinkClick r:id="rId4"/>
              </a:rPr>
              <a:t>https://www.electric.ai/blog/recent-big-company-data-breaches</a:t>
            </a:r>
            <a:endParaRPr lang="en-US" dirty="0"/>
          </a:p>
          <a:p>
            <a:r>
              <a:rPr lang="en-US" dirty="0">
                <a:hlinkClick r:id="rId5"/>
              </a:rPr>
              <a:t>https://www.justice.gov/usao-wdwa/pr/seattle-tech-worker-arrested-data-theft-involving-large-financial-services-company</a:t>
            </a:r>
            <a:endParaRPr lang="en-US" dirty="0"/>
          </a:p>
          <a:p>
            <a:endParaRPr lang="en-US" dirty="0"/>
          </a:p>
        </p:txBody>
      </p:sp>
    </p:spTree>
    <p:extLst>
      <p:ext uri="{BB962C8B-B14F-4D97-AF65-F5344CB8AC3E}">
        <p14:creationId xmlns:p14="http://schemas.microsoft.com/office/powerpoint/2010/main" val="239459820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Questions </a:t>
            </a:r>
          </a:p>
        </p:txBody>
      </p:sp>
      <p:sp>
        <p:nvSpPr>
          <p:cNvPr id="6" name="Text Placeholder 5"/>
          <p:cNvSpPr>
            <a:spLocks noGrp="1"/>
          </p:cNvSpPr>
          <p:nvPr>
            <p:ph type="body" idx="1"/>
          </p:nvPr>
        </p:nvSpPr>
        <p:spPr/>
        <p:txBody>
          <a:bodyPr>
            <a:normAutofit lnSpcReduction="10000"/>
          </a:bodyPr>
          <a:lstStyle/>
          <a:p>
            <a:r>
              <a:rPr lang="en-US" dirty="0"/>
              <a:t>Questions are always welcome because …</a:t>
            </a:r>
          </a:p>
          <a:p>
            <a:endParaRPr lang="en-US" dirty="0"/>
          </a:p>
        </p:txBody>
      </p:sp>
    </p:spTree>
    <p:extLst>
      <p:ext uri="{BB962C8B-B14F-4D97-AF65-F5344CB8AC3E}">
        <p14:creationId xmlns:p14="http://schemas.microsoft.com/office/powerpoint/2010/main" val="1665483968"/>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In the End, I would say</a:t>
            </a:r>
          </a:p>
        </p:txBody>
      </p:sp>
      <p:sp>
        <p:nvSpPr>
          <p:cNvPr id="2" name="Text Placeholder 1">
            <a:extLst>
              <a:ext uri="{FF2B5EF4-FFF2-40B4-BE49-F238E27FC236}">
                <a16:creationId xmlns:a16="http://schemas.microsoft.com/office/drawing/2014/main" id="{CAF4E4D9-CE02-4471-B6F3-9FFE6904400C}"/>
              </a:ext>
            </a:extLst>
          </p:cNvPr>
          <p:cNvSpPr>
            <a:spLocks noGrp="1"/>
          </p:cNvSpPr>
          <p:nvPr>
            <p:ph type="body" sz="quarter" idx="13"/>
          </p:nvPr>
        </p:nvSpPr>
        <p:spPr/>
        <p:txBody>
          <a:bodyPr/>
          <a:lstStyle/>
          <a:p>
            <a:r>
              <a:rPr lang="en-US" sz="7200" dirty="0">
                <a:solidFill>
                  <a:srgbClr val="0070C0"/>
                </a:solidFill>
              </a:rPr>
              <a:t>Thank You</a:t>
            </a:r>
          </a:p>
        </p:txBody>
      </p:sp>
    </p:spTree>
    <p:extLst>
      <p:ext uri="{BB962C8B-B14F-4D97-AF65-F5344CB8AC3E}">
        <p14:creationId xmlns:p14="http://schemas.microsoft.com/office/powerpoint/2010/main" val="266858884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F92BC-2A7E-406A-9A53-C55459101701}"/>
              </a:ext>
            </a:extLst>
          </p:cNvPr>
          <p:cNvSpPr>
            <a:spLocks noGrp="1"/>
          </p:cNvSpPr>
          <p:nvPr>
            <p:ph type="title"/>
          </p:nvPr>
        </p:nvSpPr>
        <p:spPr/>
        <p:txBody>
          <a:bodyPr/>
          <a:lstStyle/>
          <a:p>
            <a:r>
              <a:rPr lang="en-US" dirty="0"/>
              <a:t>Introduce the era</a:t>
            </a:r>
          </a:p>
        </p:txBody>
      </p:sp>
      <p:pic>
        <p:nvPicPr>
          <p:cNvPr id="10" name="Picture Placeholder 9" descr="Medal icon">
            <a:extLst>
              <a:ext uri="{FF2B5EF4-FFF2-40B4-BE49-F238E27FC236}">
                <a16:creationId xmlns:a16="http://schemas.microsoft.com/office/drawing/2014/main" id="{2AB2E71E-F344-413C-AACF-807A2D141C96}"/>
              </a:ext>
            </a:extLst>
          </p:cNvPr>
          <p:cNvPicPr>
            <a:picLocks noGrp="1" noChangeAspect="1"/>
          </p:cNvPicPr>
          <p:nvPr>
            <p:ph type="pic" sz="quarter" idx="15"/>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t="68" b="68"/>
          <a:stretch>
            <a:fillRect/>
          </a:stretch>
        </p:blipFill>
        <p:spPr/>
      </p:pic>
      <p:sp>
        <p:nvSpPr>
          <p:cNvPr id="3" name="Content Placeholder 2">
            <a:extLst>
              <a:ext uri="{FF2B5EF4-FFF2-40B4-BE49-F238E27FC236}">
                <a16:creationId xmlns:a16="http://schemas.microsoft.com/office/drawing/2014/main" id="{DF07AB04-2B85-480B-A4EF-348CDC4C2C42}"/>
              </a:ext>
            </a:extLst>
          </p:cNvPr>
          <p:cNvSpPr>
            <a:spLocks noGrp="1"/>
          </p:cNvSpPr>
          <p:nvPr>
            <p:ph idx="1"/>
          </p:nvPr>
        </p:nvSpPr>
        <p:spPr/>
        <p:txBody>
          <a:bodyPr/>
          <a:lstStyle/>
          <a:p>
            <a:r>
              <a:rPr lang="en-US" dirty="0"/>
              <a:t>Motivation in order to achieve something in the form of reward</a:t>
            </a:r>
          </a:p>
        </p:txBody>
      </p:sp>
      <p:pic>
        <p:nvPicPr>
          <p:cNvPr id="12" name="Picture Placeholder 11" descr="Checkmark icon">
            <a:extLst>
              <a:ext uri="{FF2B5EF4-FFF2-40B4-BE49-F238E27FC236}">
                <a16:creationId xmlns:a16="http://schemas.microsoft.com/office/drawing/2014/main" id="{7E09C728-C3D0-4D16-ADAC-753EFE19B1DA}"/>
              </a:ext>
            </a:extLst>
          </p:cNvPr>
          <p:cNvPicPr>
            <a:picLocks noGrp="1" noChangeAspect="1"/>
          </p:cNvPicPr>
          <p:nvPr>
            <p:ph type="pic" sz="quarter" idx="16"/>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p:pic>
      <p:sp>
        <p:nvSpPr>
          <p:cNvPr id="4" name="Content Placeholder 3">
            <a:extLst>
              <a:ext uri="{FF2B5EF4-FFF2-40B4-BE49-F238E27FC236}">
                <a16:creationId xmlns:a16="http://schemas.microsoft.com/office/drawing/2014/main" id="{C012AC1F-AA24-4F87-B1E4-BEAAA47EA73F}"/>
              </a:ext>
            </a:extLst>
          </p:cNvPr>
          <p:cNvSpPr>
            <a:spLocks noGrp="1"/>
          </p:cNvSpPr>
          <p:nvPr>
            <p:ph idx="13"/>
          </p:nvPr>
        </p:nvSpPr>
        <p:spPr/>
        <p:txBody>
          <a:bodyPr/>
          <a:lstStyle/>
          <a:p>
            <a:r>
              <a:rPr lang="en-US" dirty="0"/>
              <a:t>Complete Secure as a thought</a:t>
            </a:r>
          </a:p>
        </p:txBody>
      </p:sp>
      <p:pic>
        <p:nvPicPr>
          <p:cNvPr id="14" name="Picture Placeholder 13" descr="Head with Gears icon">
            <a:extLst>
              <a:ext uri="{FF2B5EF4-FFF2-40B4-BE49-F238E27FC236}">
                <a16:creationId xmlns:a16="http://schemas.microsoft.com/office/drawing/2014/main" id="{E446D6D6-98CB-455F-B98B-5236850D2072}"/>
              </a:ext>
            </a:extLst>
          </p:cNvPr>
          <p:cNvPicPr>
            <a:picLocks noGrp="1" noChangeAspect="1"/>
          </p:cNvPicPr>
          <p:nvPr>
            <p:ph type="pic" sz="quarter" idx="17"/>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sp>
        <p:nvSpPr>
          <p:cNvPr id="5" name="Content Placeholder 4">
            <a:extLst>
              <a:ext uri="{FF2B5EF4-FFF2-40B4-BE49-F238E27FC236}">
                <a16:creationId xmlns:a16="http://schemas.microsoft.com/office/drawing/2014/main" id="{A67EE021-5134-4FB5-978F-884273E35CFA}"/>
              </a:ext>
            </a:extLst>
          </p:cNvPr>
          <p:cNvSpPr>
            <a:spLocks noGrp="1"/>
          </p:cNvSpPr>
          <p:nvPr>
            <p:ph idx="14"/>
          </p:nvPr>
        </p:nvSpPr>
        <p:spPr>
          <a:xfrm>
            <a:off x="7944598" y="4804495"/>
            <a:ext cx="3296426" cy="1109133"/>
          </a:xfrm>
        </p:spPr>
        <p:txBody>
          <a:bodyPr/>
          <a:lstStyle/>
          <a:p>
            <a:r>
              <a:rPr lang="en-US" dirty="0"/>
              <a:t>The ability of human to make secure and break that security at the same time</a:t>
            </a:r>
          </a:p>
        </p:txBody>
      </p:sp>
    </p:spTree>
    <p:extLst>
      <p:ext uri="{BB962C8B-B14F-4D97-AF65-F5344CB8AC3E}">
        <p14:creationId xmlns:p14="http://schemas.microsoft.com/office/powerpoint/2010/main" val="295710692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96A02-86EB-4DB6-848F-D15402E17D6C}"/>
              </a:ext>
            </a:extLst>
          </p:cNvPr>
          <p:cNvSpPr>
            <a:spLocks noGrp="1"/>
          </p:cNvSpPr>
          <p:nvPr>
            <p:ph type="title"/>
          </p:nvPr>
        </p:nvSpPr>
        <p:spPr>
          <a:xfrm>
            <a:off x="8216899" y="982132"/>
            <a:ext cx="3336925" cy="1412725"/>
          </a:xfrm>
        </p:spPr>
        <p:txBody>
          <a:bodyPr/>
          <a:lstStyle/>
          <a:p>
            <a:pPr algn="ctr"/>
            <a:r>
              <a:rPr lang="en-US" sz="4000" dirty="0"/>
              <a:t>Different Case Studies</a:t>
            </a:r>
          </a:p>
        </p:txBody>
      </p:sp>
      <p:pic>
        <p:nvPicPr>
          <p:cNvPr id="6" name="Picture Placeholder 5">
            <a:extLst>
              <a:ext uri="{FF2B5EF4-FFF2-40B4-BE49-F238E27FC236}">
                <a16:creationId xmlns:a16="http://schemas.microsoft.com/office/drawing/2014/main" id="{81E4D9B8-A30E-4735-B1BE-D016EDF7A07F}"/>
              </a:ext>
            </a:extLst>
          </p:cNvPr>
          <p:cNvPicPr>
            <a:picLocks noGrp="1" noChangeAspect="1"/>
          </p:cNvPicPr>
          <p:nvPr>
            <p:ph type="pic" sz="quarter" idx="16"/>
          </p:nvPr>
        </p:nvPicPr>
        <p:blipFill>
          <a:blip r:embed="rId2"/>
          <a:srcRect/>
          <a:stretch/>
        </p:blipFill>
        <p:spPr>
          <a:xfrm>
            <a:off x="1374222" y="1318687"/>
            <a:ext cx="2111928" cy="1680173"/>
          </a:xfrm>
        </p:spPr>
      </p:pic>
      <p:pic>
        <p:nvPicPr>
          <p:cNvPr id="8" name="Picture Placeholder 7">
            <a:extLst>
              <a:ext uri="{FF2B5EF4-FFF2-40B4-BE49-F238E27FC236}">
                <a16:creationId xmlns:a16="http://schemas.microsoft.com/office/drawing/2014/main" id="{585A0926-71F1-4F1A-9D0E-1AA0E010D61E}"/>
              </a:ext>
            </a:extLst>
          </p:cNvPr>
          <p:cNvPicPr>
            <a:picLocks noGrp="1" noChangeAspect="1"/>
          </p:cNvPicPr>
          <p:nvPr>
            <p:ph type="pic" sz="quarter" idx="15"/>
          </p:nvPr>
        </p:nvPicPr>
        <p:blipFill>
          <a:blip r:embed="rId3"/>
          <a:srcRect/>
          <a:stretch/>
        </p:blipFill>
        <p:spPr>
          <a:xfrm>
            <a:off x="3600451" y="1318688"/>
            <a:ext cx="1748400" cy="1680172"/>
          </a:xfrm>
        </p:spPr>
      </p:pic>
      <p:pic>
        <p:nvPicPr>
          <p:cNvPr id="18" name="Picture Placeholder 17">
            <a:extLst>
              <a:ext uri="{FF2B5EF4-FFF2-40B4-BE49-F238E27FC236}">
                <a16:creationId xmlns:a16="http://schemas.microsoft.com/office/drawing/2014/main" id="{8AD4D9AE-2FB5-463B-AE04-9F51C6CE2A94}"/>
              </a:ext>
            </a:extLst>
          </p:cNvPr>
          <p:cNvPicPr>
            <a:picLocks noGrp="1" noChangeAspect="1"/>
          </p:cNvPicPr>
          <p:nvPr>
            <p:ph type="pic" sz="quarter" idx="14"/>
          </p:nvPr>
        </p:nvPicPr>
        <p:blipFill>
          <a:blip r:embed="rId4"/>
          <a:srcRect/>
          <a:stretch/>
        </p:blipFill>
        <p:spPr>
          <a:xfrm>
            <a:off x="1374222" y="3224137"/>
            <a:ext cx="3974629" cy="2233236"/>
          </a:xfrm>
        </p:spPr>
      </p:pic>
      <p:pic>
        <p:nvPicPr>
          <p:cNvPr id="16" name="Picture Placeholder 15">
            <a:extLst>
              <a:ext uri="{FF2B5EF4-FFF2-40B4-BE49-F238E27FC236}">
                <a16:creationId xmlns:a16="http://schemas.microsoft.com/office/drawing/2014/main" id="{8A773830-38E4-4F1A-9741-CE8899942A42}"/>
              </a:ext>
            </a:extLst>
          </p:cNvPr>
          <p:cNvPicPr>
            <a:picLocks noGrp="1" noChangeAspect="1"/>
          </p:cNvPicPr>
          <p:nvPr>
            <p:ph type="pic" sz="quarter" idx="13"/>
          </p:nvPr>
        </p:nvPicPr>
        <p:blipFill>
          <a:blip r:embed="rId5"/>
          <a:srcRect/>
          <a:stretch/>
        </p:blipFill>
        <p:spPr>
          <a:xfrm>
            <a:off x="5482050" y="1318687"/>
            <a:ext cx="2338493" cy="2738963"/>
          </a:xfrm>
        </p:spPr>
      </p:pic>
      <p:pic>
        <p:nvPicPr>
          <p:cNvPr id="22" name="Picture Placeholder 21">
            <a:extLst>
              <a:ext uri="{FF2B5EF4-FFF2-40B4-BE49-F238E27FC236}">
                <a16:creationId xmlns:a16="http://schemas.microsoft.com/office/drawing/2014/main" id="{334EDEDF-FC5C-4FB2-BBFF-54A882C5B32C}"/>
              </a:ext>
            </a:extLst>
          </p:cNvPr>
          <p:cNvPicPr>
            <a:picLocks noGrp="1" noChangeAspect="1"/>
          </p:cNvPicPr>
          <p:nvPr>
            <p:ph type="pic" sz="quarter" idx="17"/>
          </p:nvPr>
        </p:nvPicPr>
        <p:blipFill>
          <a:blip r:embed="rId6"/>
          <a:srcRect/>
          <a:stretch/>
        </p:blipFill>
        <p:spPr>
          <a:xfrm>
            <a:off x="5482051" y="4238173"/>
            <a:ext cx="2338493" cy="1219200"/>
          </a:xfrm>
        </p:spPr>
      </p:pic>
      <p:sp>
        <p:nvSpPr>
          <p:cNvPr id="14" name="Text Placeholder 13">
            <a:extLst>
              <a:ext uri="{FF2B5EF4-FFF2-40B4-BE49-F238E27FC236}">
                <a16:creationId xmlns:a16="http://schemas.microsoft.com/office/drawing/2014/main" id="{F7580787-4CF5-4195-9119-C37E931CA514}"/>
              </a:ext>
            </a:extLst>
          </p:cNvPr>
          <p:cNvSpPr>
            <a:spLocks noGrp="1"/>
          </p:cNvSpPr>
          <p:nvPr>
            <p:ph type="body" sz="quarter" idx="18"/>
          </p:nvPr>
        </p:nvSpPr>
        <p:spPr>
          <a:xfrm>
            <a:off x="8558104" y="2507046"/>
            <a:ext cx="2338494" cy="3349763"/>
          </a:xfrm>
        </p:spPr>
        <p:txBody>
          <a:bodyPr/>
          <a:lstStyle/>
          <a:p>
            <a:pPr algn="ctr"/>
            <a:r>
              <a:rPr lang="en-US" dirty="0"/>
              <a:t>The picture represents different companies that were victims of data breaches</a:t>
            </a:r>
          </a:p>
        </p:txBody>
      </p:sp>
    </p:spTree>
    <p:extLst>
      <p:ext uri="{BB962C8B-B14F-4D97-AF65-F5344CB8AC3E}">
        <p14:creationId xmlns:p14="http://schemas.microsoft.com/office/powerpoint/2010/main" val="278949867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FD8D-85A3-4615-A429-E50BA24B943E}"/>
              </a:ext>
            </a:extLst>
          </p:cNvPr>
          <p:cNvSpPr>
            <a:spLocks noGrp="1"/>
          </p:cNvSpPr>
          <p:nvPr>
            <p:ph type="title"/>
          </p:nvPr>
        </p:nvSpPr>
        <p:spPr/>
        <p:txBody>
          <a:bodyPr/>
          <a:lstStyle/>
          <a:p>
            <a:r>
              <a:rPr lang="en-US" dirty="0" err="1"/>
              <a:t>MediBank</a:t>
            </a:r>
            <a:r>
              <a:rPr lang="en-US" dirty="0"/>
              <a:t>: October 2022</a:t>
            </a:r>
          </a:p>
        </p:txBody>
      </p:sp>
      <p:sp>
        <p:nvSpPr>
          <p:cNvPr id="3" name="Text Placeholder 2">
            <a:extLst>
              <a:ext uri="{FF2B5EF4-FFF2-40B4-BE49-F238E27FC236}">
                <a16:creationId xmlns:a16="http://schemas.microsoft.com/office/drawing/2014/main" id="{7A35197D-A94D-457B-836D-4FCC52921A3F}"/>
              </a:ext>
            </a:extLst>
          </p:cNvPr>
          <p:cNvSpPr>
            <a:spLocks noGrp="1"/>
          </p:cNvSpPr>
          <p:nvPr>
            <p:ph type="body" idx="1"/>
          </p:nvPr>
        </p:nvSpPr>
        <p:spPr/>
        <p:txBody>
          <a:bodyPr/>
          <a:lstStyle/>
          <a:p>
            <a:r>
              <a:rPr lang="en-US" dirty="0"/>
              <a:t>How Did It All Happen?</a:t>
            </a:r>
          </a:p>
        </p:txBody>
      </p:sp>
      <p:sp>
        <p:nvSpPr>
          <p:cNvPr id="4" name="Content Placeholder 3">
            <a:extLst>
              <a:ext uri="{FF2B5EF4-FFF2-40B4-BE49-F238E27FC236}">
                <a16:creationId xmlns:a16="http://schemas.microsoft.com/office/drawing/2014/main" id="{E85C3FCA-87E6-488B-8AC1-2CCE3382912D}"/>
              </a:ext>
            </a:extLst>
          </p:cNvPr>
          <p:cNvSpPr>
            <a:spLocks noGrp="1"/>
          </p:cNvSpPr>
          <p:nvPr>
            <p:ph sz="half" idx="2"/>
          </p:nvPr>
        </p:nvSpPr>
        <p:spPr>
          <a:xfrm>
            <a:off x="1295400" y="3116261"/>
            <a:ext cx="4718304" cy="3170239"/>
          </a:xfrm>
        </p:spPr>
        <p:txBody>
          <a:bodyPr>
            <a:normAutofit fontScale="85000" lnSpcReduction="20000"/>
          </a:bodyPr>
          <a:lstStyle/>
          <a:p>
            <a:r>
              <a:rPr lang="en-US" dirty="0"/>
              <a:t>Health insurer </a:t>
            </a:r>
            <a:r>
              <a:rPr lang="en-US" dirty="0" err="1"/>
              <a:t>MediBank</a:t>
            </a:r>
            <a:r>
              <a:rPr lang="en-US" dirty="0"/>
              <a:t> revealed on 10/25/2022 that almost 4 million of their customers’ data had been exposed to a hacker. The Australian health insurer said the personal information that could have been obtained includes name, address, date of birth, and even insurance card numbers.</a:t>
            </a:r>
          </a:p>
          <a:p>
            <a:endParaRPr lang="en-US" dirty="0"/>
          </a:p>
          <a:p>
            <a:r>
              <a:rPr lang="en-US" dirty="0"/>
              <a:t>In order to make things right, </a:t>
            </a:r>
            <a:r>
              <a:rPr lang="en-US" dirty="0" err="1"/>
              <a:t>MediBank</a:t>
            </a:r>
            <a:r>
              <a:rPr lang="en-US" dirty="0"/>
              <a:t> said it would offer compensation to those who were taken advantage of due to their private information being accessed. The estimated cost of this cyber attack to the company is between $25M and $35M.</a:t>
            </a:r>
          </a:p>
        </p:txBody>
      </p:sp>
      <p:sp>
        <p:nvSpPr>
          <p:cNvPr id="5" name="Text Placeholder 4">
            <a:extLst>
              <a:ext uri="{FF2B5EF4-FFF2-40B4-BE49-F238E27FC236}">
                <a16:creationId xmlns:a16="http://schemas.microsoft.com/office/drawing/2014/main" id="{995C9CC3-9115-49C8-A9B1-329D565EA721}"/>
              </a:ext>
            </a:extLst>
          </p:cNvPr>
          <p:cNvSpPr>
            <a:spLocks noGrp="1"/>
          </p:cNvSpPr>
          <p:nvPr>
            <p:ph type="body" sz="quarter" idx="3"/>
          </p:nvPr>
        </p:nvSpPr>
        <p:spPr>
          <a:xfrm>
            <a:off x="6180670" y="2530739"/>
            <a:ext cx="5025809" cy="476250"/>
          </a:xfrm>
        </p:spPr>
        <p:txBody>
          <a:bodyPr/>
          <a:lstStyle/>
          <a:p>
            <a:r>
              <a:rPr lang="en-US" dirty="0"/>
              <a:t>What Are the Consequences</a:t>
            </a:r>
          </a:p>
        </p:txBody>
      </p:sp>
      <p:sp>
        <p:nvSpPr>
          <p:cNvPr id="6" name="Content Placeholder 5">
            <a:extLst>
              <a:ext uri="{FF2B5EF4-FFF2-40B4-BE49-F238E27FC236}">
                <a16:creationId xmlns:a16="http://schemas.microsoft.com/office/drawing/2014/main" id="{A15EFB10-E96A-43FB-B678-E77AFE5162ED}"/>
              </a:ext>
            </a:extLst>
          </p:cNvPr>
          <p:cNvSpPr>
            <a:spLocks noGrp="1"/>
          </p:cNvSpPr>
          <p:nvPr>
            <p:ph sz="quarter" idx="4"/>
          </p:nvPr>
        </p:nvSpPr>
        <p:spPr/>
        <p:txBody>
          <a:bodyPr>
            <a:normAutofit fontScale="85000" lnSpcReduction="20000"/>
          </a:bodyPr>
          <a:lstStyle/>
          <a:p>
            <a:pPr>
              <a:lnSpc>
                <a:spcPct val="110000"/>
              </a:lnSpc>
              <a:buClr>
                <a:schemeClr val="accent3"/>
              </a:buClr>
            </a:pPr>
            <a:r>
              <a:rPr lang="en-US" sz="1500" dirty="0"/>
              <a:t>They have since conducted an investigation and added more network monitoring and determined the hacker is no longer present.</a:t>
            </a:r>
          </a:p>
        </p:txBody>
      </p:sp>
    </p:spTree>
    <p:extLst>
      <p:ext uri="{BB962C8B-B14F-4D97-AF65-F5344CB8AC3E}">
        <p14:creationId xmlns:p14="http://schemas.microsoft.com/office/powerpoint/2010/main" val="288513835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FD8D-85A3-4615-A429-E50BA24B943E}"/>
              </a:ext>
            </a:extLst>
          </p:cNvPr>
          <p:cNvSpPr>
            <a:spLocks noGrp="1"/>
          </p:cNvSpPr>
          <p:nvPr>
            <p:ph type="title"/>
          </p:nvPr>
        </p:nvSpPr>
        <p:spPr/>
        <p:txBody>
          <a:bodyPr/>
          <a:lstStyle/>
          <a:p>
            <a:r>
              <a:rPr lang="en-US" dirty="0"/>
              <a:t>Aadhaar Data Breach: 2018</a:t>
            </a:r>
          </a:p>
        </p:txBody>
      </p:sp>
      <p:sp>
        <p:nvSpPr>
          <p:cNvPr id="3" name="Text Placeholder 2">
            <a:extLst>
              <a:ext uri="{FF2B5EF4-FFF2-40B4-BE49-F238E27FC236}">
                <a16:creationId xmlns:a16="http://schemas.microsoft.com/office/drawing/2014/main" id="{7A35197D-A94D-457B-836D-4FCC52921A3F}"/>
              </a:ext>
            </a:extLst>
          </p:cNvPr>
          <p:cNvSpPr>
            <a:spLocks noGrp="1"/>
          </p:cNvSpPr>
          <p:nvPr>
            <p:ph type="body" idx="1"/>
          </p:nvPr>
        </p:nvSpPr>
        <p:spPr/>
        <p:txBody>
          <a:bodyPr/>
          <a:lstStyle/>
          <a:p>
            <a:r>
              <a:rPr lang="en-US" dirty="0"/>
              <a:t>How Did It All Happen?</a:t>
            </a:r>
          </a:p>
        </p:txBody>
      </p:sp>
      <p:sp>
        <p:nvSpPr>
          <p:cNvPr id="4" name="Content Placeholder 3">
            <a:extLst>
              <a:ext uri="{FF2B5EF4-FFF2-40B4-BE49-F238E27FC236}">
                <a16:creationId xmlns:a16="http://schemas.microsoft.com/office/drawing/2014/main" id="{E85C3FCA-87E6-488B-8AC1-2CCE3382912D}"/>
              </a:ext>
            </a:extLst>
          </p:cNvPr>
          <p:cNvSpPr>
            <a:spLocks noGrp="1"/>
          </p:cNvSpPr>
          <p:nvPr>
            <p:ph sz="half" idx="2"/>
          </p:nvPr>
        </p:nvSpPr>
        <p:spPr>
          <a:xfrm>
            <a:off x="1295400" y="3116261"/>
            <a:ext cx="4718304" cy="2759607"/>
          </a:xfrm>
        </p:spPr>
        <p:txBody>
          <a:bodyPr>
            <a:normAutofit fontScale="55000" lnSpcReduction="20000"/>
          </a:bodyPr>
          <a:lstStyle/>
          <a:p>
            <a:pPr>
              <a:lnSpc>
                <a:spcPct val="110000"/>
              </a:lnSpc>
              <a:buClr>
                <a:schemeClr val="accent2"/>
              </a:buClr>
            </a:pPr>
            <a:r>
              <a:rPr lang="en-US" sz="2100" dirty="0">
                <a:solidFill>
                  <a:srgbClr val="111111"/>
                </a:solidFill>
                <a:latin typeface="Roboto" panose="02000000000000000000" pitchFamily="2" charset="0"/>
              </a:rPr>
              <a:t>The Aadhaar breach is the perfect example of a massive cybersecurity incident if ever there was one. The world’s largest ID database, Aadhaar, was established by the Unique Identification Authority of India in 2009. The database contained information on more than 1.1 billion Indian citizens, including a 12-digit unique identity number, fingerprint scans of all 10 fingers, two iris scans, name, gender, and contact information.</a:t>
            </a:r>
          </a:p>
          <a:p>
            <a:pPr>
              <a:lnSpc>
                <a:spcPct val="110000"/>
              </a:lnSpc>
              <a:buClr>
                <a:schemeClr val="accent2"/>
              </a:buClr>
            </a:pPr>
            <a:r>
              <a:rPr lang="en-US" dirty="0">
                <a:solidFill>
                  <a:srgbClr val="111111"/>
                </a:solidFill>
                <a:latin typeface="Roboto" panose="02000000000000000000" pitchFamily="2" charset="0"/>
              </a:rPr>
              <a:t>The news of the Aadhaar database being hacked broke in January 2018, making the biggest data breaches of 2018</a:t>
            </a:r>
          </a:p>
          <a:p>
            <a:pPr>
              <a:buClr>
                <a:schemeClr val="accent2"/>
              </a:buClr>
            </a:pPr>
            <a:r>
              <a:rPr lang="en-US" dirty="0">
                <a:solidFill>
                  <a:srgbClr val="111111"/>
                </a:solidFill>
                <a:latin typeface="Roboto" panose="02000000000000000000" pitchFamily="2" charset="0"/>
              </a:rPr>
              <a:t>The utility provider is connected to the government database through an application programming interface that allows applications to retrieve data stored by other applications or software. Regrettably, Indane’s API had no access controls. This left the company’s data vulnerable. And the data of its customers, too. And every Aadhaar card owner.</a:t>
            </a:r>
          </a:p>
        </p:txBody>
      </p:sp>
      <p:sp>
        <p:nvSpPr>
          <p:cNvPr id="5" name="Text Placeholder 4">
            <a:extLst>
              <a:ext uri="{FF2B5EF4-FFF2-40B4-BE49-F238E27FC236}">
                <a16:creationId xmlns:a16="http://schemas.microsoft.com/office/drawing/2014/main" id="{995C9CC3-9115-49C8-A9B1-329D565EA721}"/>
              </a:ext>
            </a:extLst>
          </p:cNvPr>
          <p:cNvSpPr>
            <a:spLocks noGrp="1"/>
          </p:cNvSpPr>
          <p:nvPr>
            <p:ph type="body" sz="quarter" idx="3"/>
          </p:nvPr>
        </p:nvSpPr>
        <p:spPr>
          <a:xfrm>
            <a:off x="6180670" y="2530739"/>
            <a:ext cx="5025809" cy="476250"/>
          </a:xfrm>
        </p:spPr>
        <p:txBody>
          <a:bodyPr/>
          <a:lstStyle/>
          <a:p>
            <a:r>
              <a:rPr lang="en-US" dirty="0"/>
              <a:t>What Are the Consequences</a:t>
            </a:r>
          </a:p>
        </p:txBody>
      </p:sp>
      <p:sp>
        <p:nvSpPr>
          <p:cNvPr id="6" name="Content Placeholder 5">
            <a:extLst>
              <a:ext uri="{FF2B5EF4-FFF2-40B4-BE49-F238E27FC236}">
                <a16:creationId xmlns:a16="http://schemas.microsoft.com/office/drawing/2014/main" id="{A15EFB10-E96A-43FB-B678-E77AFE5162ED}"/>
              </a:ext>
            </a:extLst>
          </p:cNvPr>
          <p:cNvSpPr>
            <a:spLocks noGrp="1"/>
          </p:cNvSpPr>
          <p:nvPr>
            <p:ph sz="quarter" idx="4"/>
          </p:nvPr>
        </p:nvSpPr>
        <p:spPr>
          <a:xfrm>
            <a:off x="6309359" y="3116261"/>
            <a:ext cx="4589615" cy="3050859"/>
          </a:xfrm>
        </p:spPr>
        <p:txBody>
          <a:bodyPr>
            <a:normAutofit fontScale="55000" lnSpcReduction="20000"/>
          </a:bodyPr>
          <a:lstStyle/>
          <a:p>
            <a:pPr>
              <a:lnSpc>
                <a:spcPct val="110000"/>
              </a:lnSpc>
            </a:pPr>
            <a:r>
              <a:rPr lang="en-US" sz="2200" dirty="0">
                <a:solidFill>
                  <a:srgbClr val="111111"/>
                </a:solidFill>
                <a:latin typeface="Roboto" panose="02000000000000000000" pitchFamily="2" charset="0"/>
              </a:rPr>
              <a:t>The database with information on 1.1 billion citizens had been sitting unprotected for years. In it were names, addresses, photos, phone numbers, and emails, as well as biometric data like fingerprints and iris scans. This turned out to be a credit breach too, since the database also held information about bank accounts connected with the unique 12-digit number</a:t>
            </a:r>
          </a:p>
          <a:p>
            <a:r>
              <a:rPr lang="en-US" sz="2200" b="0" i="0" dirty="0">
                <a:solidFill>
                  <a:srgbClr val="111111"/>
                </a:solidFill>
                <a:effectLst/>
                <a:latin typeface="Roboto" panose="02000000000000000000" pitchFamily="2" charset="0"/>
              </a:rPr>
              <a:t>The extremely poor security measures deployed by UIDAI is likely to have ongoing catastrophic consequences. Virtually all Indian adults became potential victims of identity theft and other crimes stemming from it.</a:t>
            </a:r>
          </a:p>
          <a:p>
            <a:endParaRPr lang="en-US" sz="2200" b="0" i="0" dirty="0">
              <a:solidFill>
                <a:srgbClr val="111111"/>
              </a:solidFill>
              <a:effectLst/>
              <a:latin typeface="Roboto" panose="02000000000000000000" pitchFamily="2" charset="0"/>
            </a:endParaRPr>
          </a:p>
          <a:p>
            <a:endParaRPr lang="en-US" dirty="0"/>
          </a:p>
        </p:txBody>
      </p:sp>
    </p:spTree>
    <p:extLst>
      <p:ext uri="{BB962C8B-B14F-4D97-AF65-F5344CB8AC3E}">
        <p14:creationId xmlns:p14="http://schemas.microsoft.com/office/powerpoint/2010/main" val="113671387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FD8D-85A3-4615-A429-E50BA24B943E}"/>
              </a:ext>
            </a:extLst>
          </p:cNvPr>
          <p:cNvSpPr>
            <a:spLocks noGrp="1"/>
          </p:cNvSpPr>
          <p:nvPr>
            <p:ph type="title"/>
          </p:nvPr>
        </p:nvSpPr>
        <p:spPr/>
        <p:txBody>
          <a:bodyPr/>
          <a:lstStyle/>
          <a:p>
            <a:r>
              <a:rPr lang="en-US" dirty="0"/>
              <a:t>Yahoo! Data Breach:2013-2016</a:t>
            </a:r>
          </a:p>
        </p:txBody>
      </p:sp>
      <p:sp>
        <p:nvSpPr>
          <p:cNvPr id="3" name="Text Placeholder 2">
            <a:extLst>
              <a:ext uri="{FF2B5EF4-FFF2-40B4-BE49-F238E27FC236}">
                <a16:creationId xmlns:a16="http://schemas.microsoft.com/office/drawing/2014/main" id="{7A35197D-A94D-457B-836D-4FCC52921A3F}"/>
              </a:ext>
            </a:extLst>
          </p:cNvPr>
          <p:cNvSpPr>
            <a:spLocks noGrp="1"/>
          </p:cNvSpPr>
          <p:nvPr>
            <p:ph type="body" idx="1"/>
          </p:nvPr>
        </p:nvSpPr>
        <p:spPr/>
        <p:txBody>
          <a:bodyPr/>
          <a:lstStyle/>
          <a:p>
            <a:r>
              <a:rPr lang="en-US" dirty="0"/>
              <a:t>How Did It All Happen?</a:t>
            </a:r>
          </a:p>
        </p:txBody>
      </p:sp>
      <p:sp>
        <p:nvSpPr>
          <p:cNvPr id="4" name="Content Placeholder 3">
            <a:extLst>
              <a:ext uri="{FF2B5EF4-FFF2-40B4-BE49-F238E27FC236}">
                <a16:creationId xmlns:a16="http://schemas.microsoft.com/office/drawing/2014/main" id="{E85C3FCA-87E6-488B-8AC1-2CCE3382912D}"/>
              </a:ext>
            </a:extLst>
          </p:cNvPr>
          <p:cNvSpPr>
            <a:spLocks noGrp="1"/>
          </p:cNvSpPr>
          <p:nvPr>
            <p:ph sz="half" idx="2"/>
          </p:nvPr>
        </p:nvSpPr>
        <p:spPr>
          <a:xfrm>
            <a:off x="1295400" y="3116261"/>
            <a:ext cx="4718304" cy="3170239"/>
          </a:xfrm>
        </p:spPr>
        <p:txBody>
          <a:bodyPr>
            <a:normAutofit fontScale="77500" lnSpcReduction="20000"/>
          </a:bodyPr>
          <a:lstStyle/>
          <a:p>
            <a:r>
              <a:rPr lang="en-US" dirty="0"/>
              <a:t>According to data breach statistics, the largest data breach in history is the one that Yahoo! suffered for several years. Not only is it the biggest breach according to the number of affected users, but it also feels like the most massive one because of all the headlines.</a:t>
            </a:r>
          </a:p>
          <a:p>
            <a:r>
              <a:rPr lang="en-US" dirty="0"/>
              <a:t>In September 2016, Yahoo! notified the public that 500 million user accounts had been breached in a 2014 cyberattack. A state-sponsored actor was suspected to be behind the attack. Just three months later, the company came forward again, saying that it discovered another breach that had occurred in August 2013. At the time, Yahoo! estimated that 1 billion user accounts had been affected, making it one of the worst data breaches of all time.</a:t>
            </a:r>
          </a:p>
        </p:txBody>
      </p:sp>
      <p:sp>
        <p:nvSpPr>
          <p:cNvPr id="5" name="Text Placeholder 4">
            <a:extLst>
              <a:ext uri="{FF2B5EF4-FFF2-40B4-BE49-F238E27FC236}">
                <a16:creationId xmlns:a16="http://schemas.microsoft.com/office/drawing/2014/main" id="{995C9CC3-9115-49C8-A9B1-329D565EA721}"/>
              </a:ext>
            </a:extLst>
          </p:cNvPr>
          <p:cNvSpPr>
            <a:spLocks noGrp="1"/>
          </p:cNvSpPr>
          <p:nvPr>
            <p:ph type="body" sz="quarter" idx="3"/>
          </p:nvPr>
        </p:nvSpPr>
        <p:spPr>
          <a:xfrm>
            <a:off x="6180670" y="2530739"/>
            <a:ext cx="5025809" cy="476250"/>
          </a:xfrm>
        </p:spPr>
        <p:txBody>
          <a:bodyPr/>
          <a:lstStyle/>
          <a:p>
            <a:r>
              <a:rPr lang="en-US" dirty="0"/>
              <a:t>What Are the Consequences</a:t>
            </a:r>
          </a:p>
        </p:txBody>
      </p:sp>
      <p:sp>
        <p:nvSpPr>
          <p:cNvPr id="6" name="Content Placeholder 5">
            <a:extLst>
              <a:ext uri="{FF2B5EF4-FFF2-40B4-BE49-F238E27FC236}">
                <a16:creationId xmlns:a16="http://schemas.microsoft.com/office/drawing/2014/main" id="{A15EFB10-E96A-43FB-B678-E77AFE5162ED}"/>
              </a:ext>
            </a:extLst>
          </p:cNvPr>
          <p:cNvSpPr>
            <a:spLocks noGrp="1"/>
          </p:cNvSpPr>
          <p:nvPr>
            <p:ph sz="quarter" idx="4"/>
          </p:nvPr>
        </p:nvSpPr>
        <p:spPr>
          <a:xfrm>
            <a:off x="6180671" y="3116261"/>
            <a:ext cx="4718304" cy="3040699"/>
          </a:xfrm>
        </p:spPr>
        <p:txBody>
          <a:bodyPr>
            <a:normAutofit fontScale="77500" lnSpcReduction="20000"/>
          </a:bodyPr>
          <a:lstStyle/>
          <a:p>
            <a:r>
              <a:rPr lang="en-US" b="0" i="0" dirty="0">
                <a:solidFill>
                  <a:srgbClr val="111111"/>
                </a:solidFill>
                <a:effectLst/>
                <a:latin typeface="Roboto" panose="02000000000000000000" pitchFamily="2" charset="0"/>
              </a:rPr>
              <a:t>They have since conducted an investigation and added more network monitoring and determined the hacker is no longer present.</a:t>
            </a:r>
          </a:p>
          <a:p>
            <a:r>
              <a:rPr lang="en-US" dirty="0"/>
              <a:t>Names, phone numbers, security questions and answers, as well as password recovery emails and a cryptographic value unique to each account were copied by the attackers.</a:t>
            </a:r>
          </a:p>
          <a:p>
            <a:r>
              <a:rPr lang="en-US" dirty="0"/>
              <a:t> Yahoo! has agreed to create a settlement fund worth $117,500,000 to compensate for the damage it caused American and Israeli users. Affected individuals can opt for at least two years of credit monitoring services that include identity-theft monitoring or a cash reimbursement ranging from less than $100  to a maximum of $358.80.</a:t>
            </a:r>
          </a:p>
        </p:txBody>
      </p:sp>
    </p:spTree>
    <p:extLst>
      <p:ext uri="{BB962C8B-B14F-4D97-AF65-F5344CB8AC3E}">
        <p14:creationId xmlns:p14="http://schemas.microsoft.com/office/powerpoint/2010/main" val="309048420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FD8D-85A3-4615-A429-E50BA24B943E}"/>
              </a:ext>
            </a:extLst>
          </p:cNvPr>
          <p:cNvSpPr>
            <a:spLocks noGrp="1"/>
          </p:cNvSpPr>
          <p:nvPr>
            <p:ph type="title"/>
          </p:nvPr>
        </p:nvSpPr>
        <p:spPr/>
        <p:txBody>
          <a:bodyPr/>
          <a:lstStyle/>
          <a:p>
            <a:r>
              <a:rPr lang="en-US" dirty="0"/>
              <a:t> Uber: September 2022</a:t>
            </a:r>
          </a:p>
        </p:txBody>
      </p:sp>
      <p:sp>
        <p:nvSpPr>
          <p:cNvPr id="3" name="Text Placeholder 2">
            <a:extLst>
              <a:ext uri="{FF2B5EF4-FFF2-40B4-BE49-F238E27FC236}">
                <a16:creationId xmlns:a16="http://schemas.microsoft.com/office/drawing/2014/main" id="{7A35197D-A94D-457B-836D-4FCC52921A3F}"/>
              </a:ext>
            </a:extLst>
          </p:cNvPr>
          <p:cNvSpPr>
            <a:spLocks noGrp="1"/>
          </p:cNvSpPr>
          <p:nvPr>
            <p:ph type="body" idx="1"/>
          </p:nvPr>
        </p:nvSpPr>
        <p:spPr/>
        <p:txBody>
          <a:bodyPr/>
          <a:lstStyle/>
          <a:p>
            <a:r>
              <a:rPr lang="en-US" dirty="0"/>
              <a:t>How Did It All Happen?</a:t>
            </a:r>
          </a:p>
        </p:txBody>
      </p:sp>
      <p:sp>
        <p:nvSpPr>
          <p:cNvPr id="4" name="Content Placeholder 3">
            <a:extLst>
              <a:ext uri="{FF2B5EF4-FFF2-40B4-BE49-F238E27FC236}">
                <a16:creationId xmlns:a16="http://schemas.microsoft.com/office/drawing/2014/main" id="{E85C3FCA-87E6-488B-8AC1-2CCE3382912D}"/>
              </a:ext>
            </a:extLst>
          </p:cNvPr>
          <p:cNvSpPr>
            <a:spLocks noGrp="1"/>
          </p:cNvSpPr>
          <p:nvPr>
            <p:ph sz="half" idx="2"/>
          </p:nvPr>
        </p:nvSpPr>
        <p:spPr>
          <a:xfrm>
            <a:off x="1295400" y="3116261"/>
            <a:ext cx="4718304" cy="3170239"/>
          </a:xfrm>
        </p:spPr>
        <p:txBody>
          <a:bodyPr>
            <a:normAutofit/>
          </a:bodyPr>
          <a:lstStyle/>
          <a:p>
            <a:pPr>
              <a:lnSpc>
                <a:spcPct val="80000"/>
              </a:lnSpc>
            </a:pPr>
            <a:r>
              <a:rPr lang="en-US" sz="1500" dirty="0"/>
              <a:t>One of the largest companies in the world, Uber, discovered they were hacked in mid-September after the hacker announced in the companies Slack organization “I am a hacker and Uber has suffered a data breach” followed by several emojis. This caused the company to shut down its internal messaging service and engineering systems in order to get to the bottom of the incident.</a:t>
            </a:r>
          </a:p>
          <a:p>
            <a:pPr>
              <a:lnSpc>
                <a:spcPct val="80000"/>
              </a:lnSpc>
            </a:pPr>
            <a:endParaRPr lang="en-US" sz="1500" dirty="0"/>
          </a:p>
        </p:txBody>
      </p:sp>
      <p:sp>
        <p:nvSpPr>
          <p:cNvPr id="5" name="Text Placeholder 4">
            <a:extLst>
              <a:ext uri="{FF2B5EF4-FFF2-40B4-BE49-F238E27FC236}">
                <a16:creationId xmlns:a16="http://schemas.microsoft.com/office/drawing/2014/main" id="{995C9CC3-9115-49C8-A9B1-329D565EA721}"/>
              </a:ext>
            </a:extLst>
          </p:cNvPr>
          <p:cNvSpPr>
            <a:spLocks noGrp="1"/>
          </p:cNvSpPr>
          <p:nvPr>
            <p:ph type="body" sz="quarter" idx="3"/>
          </p:nvPr>
        </p:nvSpPr>
        <p:spPr>
          <a:xfrm>
            <a:off x="6180670" y="2530739"/>
            <a:ext cx="5025809" cy="476250"/>
          </a:xfrm>
        </p:spPr>
        <p:txBody>
          <a:bodyPr/>
          <a:lstStyle/>
          <a:p>
            <a:r>
              <a:rPr lang="en-US" dirty="0"/>
              <a:t>What Are the Consequences</a:t>
            </a:r>
          </a:p>
        </p:txBody>
      </p:sp>
      <p:sp>
        <p:nvSpPr>
          <p:cNvPr id="6" name="Content Placeholder 5">
            <a:extLst>
              <a:ext uri="{FF2B5EF4-FFF2-40B4-BE49-F238E27FC236}">
                <a16:creationId xmlns:a16="http://schemas.microsoft.com/office/drawing/2014/main" id="{A15EFB10-E96A-43FB-B678-E77AFE5162ED}"/>
              </a:ext>
            </a:extLst>
          </p:cNvPr>
          <p:cNvSpPr>
            <a:spLocks noGrp="1"/>
          </p:cNvSpPr>
          <p:nvPr>
            <p:ph sz="quarter" idx="4"/>
          </p:nvPr>
        </p:nvSpPr>
        <p:spPr/>
        <p:txBody>
          <a:bodyPr>
            <a:normAutofit/>
          </a:bodyPr>
          <a:lstStyle/>
          <a:p>
            <a:pPr>
              <a:buClr>
                <a:schemeClr val="accent3"/>
              </a:buClr>
            </a:pPr>
            <a:r>
              <a:rPr lang="en-US" sz="1500" dirty="0"/>
              <a:t>The hacker also claimed it could hack into several of the company’s databases, including messaging data. Uber got in touch with law enforcement and found out the hacker compromised an employee’s account. Uber had dealt with a cyber attack in the past and didn’t report it, which led to a legal battle and thousands of dollars in fees. This time they were upfront and taking the precautions in hopes of avoiding a similar situation again.</a:t>
            </a:r>
          </a:p>
        </p:txBody>
      </p:sp>
    </p:spTree>
    <p:extLst>
      <p:ext uri="{BB962C8B-B14F-4D97-AF65-F5344CB8AC3E}">
        <p14:creationId xmlns:p14="http://schemas.microsoft.com/office/powerpoint/2010/main" val="99587689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FD8D-85A3-4615-A429-E50BA24B943E}"/>
              </a:ext>
            </a:extLst>
          </p:cNvPr>
          <p:cNvSpPr>
            <a:spLocks noGrp="1"/>
          </p:cNvSpPr>
          <p:nvPr>
            <p:ph type="title"/>
          </p:nvPr>
        </p:nvSpPr>
        <p:spPr/>
        <p:txBody>
          <a:bodyPr/>
          <a:lstStyle/>
          <a:p>
            <a:r>
              <a:rPr lang="en-US" dirty="0"/>
              <a:t>Plex: August 2022</a:t>
            </a:r>
          </a:p>
        </p:txBody>
      </p:sp>
      <p:sp>
        <p:nvSpPr>
          <p:cNvPr id="3" name="Text Placeholder 2">
            <a:extLst>
              <a:ext uri="{FF2B5EF4-FFF2-40B4-BE49-F238E27FC236}">
                <a16:creationId xmlns:a16="http://schemas.microsoft.com/office/drawing/2014/main" id="{7A35197D-A94D-457B-836D-4FCC52921A3F}"/>
              </a:ext>
            </a:extLst>
          </p:cNvPr>
          <p:cNvSpPr>
            <a:spLocks noGrp="1"/>
          </p:cNvSpPr>
          <p:nvPr>
            <p:ph type="body" idx="1"/>
          </p:nvPr>
        </p:nvSpPr>
        <p:spPr/>
        <p:txBody>
          <a:bodyPr/>
          <a:lstStyle/>
          <a:p>
            <a:r>
              <a:rPr lang="en-US" dirty="0"/>
              <a:t>How Did It All Happen?</a:t>
            </a:r>
          </a:p>
        </p:txBody>
      </p:sp>
      <p:sp>
        <p:nvSpPr>
          <p:cNvPr id="4" name="Content Placeholder 3">
            <a:extLst>
              <a:ext uri="{FF2B5EF4-FFF2-40B4-BE49-F238E27FC236}">
                <a16:creationId xmlns:a16="http://schemas.microsoft.com/office/drawing/2014/main" id="{E85C3FCA-87E6-488B-8AC1-2CCE3382912D}"/>
              </a:ext>
            </a:extLst>
          </p:cNvPr>
          <p:cNvSpPr>
            <a:spLocks noGrp="1"/>
          </p:cNvSpPr>
          <p:nvPr>
            <p:ph sz="half" idx="2"/>
          </p:nvPr>
        </p:nvSpPr>
        <p:spPr>
          <a:xfrm>
            <a:off x="1295400" y="3116261"/>
            <a:ext cx="4718304" cy="3170239"/>
          </a:xfrm>
        </p:spPr>
        <p:txBody>
          <a:bodyPr>
            <a:normAutofit/>
          </a:bodyPr>
          <a:lstStyle/>
          <a:p>
            <a:pPr>
              <a:lnSpc>
                <a:spcPct val="80000"/>
              </a:lnSpc>
            </a:pPr>
            <a:r>
              <a:rPr lang="en-US" dirty="0"/>
              <a:t>An August data breach into Plex, a media server app used by millions, resulted in personal encrypted data of their customers being compromised; including passwords, usernames, and emails. Millions of people’s personal info being accessed can damage a brand’s trust for years to come.</a:t>
            </a:r>
          </a:p>
        </p:txBody>
      </p:sp>
      <p:sp>
        <p:nvSpPr>
          <p:cNvPr id="5" name="Text Placeholder 4">
            <a:extLst>
              <a:ext uri="{FF2B5EF4-FFF2-40B4-BE49-F238E27FC236}">
                <a16:creationId xmlns:a16="http://schemas.microsoft.com/office/drawing/2014/main" id="{995C9CC3-9115-49C8-A9B1-329D565EA721}"/>
              </a:ext>
            </a:extLst>
          </p:cNvPr>
          <p:cNvSpPr>
            <a:spLocks noGrp="1"/>
          </p:cNvSpPr>
          <p:nvPr>
            <p:ph type="body" sz="quarter" idx="3"/>
          </p:nvPr>
        </p:nvSpPr>
        <p:spPr>
          <a:xfrm>
            <a:off x="6180670" y="2530739"/>
            <a:ext cx="5025809" cy="476250"/>
          </a:xfrm>
        </p:spPr>
        <p:txBody>
          <a:bodyPr/>
          <a:lstStyle/>
          <a:p>
            <a:r>
              <a:rPr lang="en-US" dirty="0"/>
              <a:t>What Are the Consequences</a:t>
            </a:r>
          </a:p>
        </p:txBody>
      </p:sp>
      <p:sp>
        <p:nvSpPr>
          <p:cNvPr id="6" name="Content Placeholder 5">
            <a:extLst>
              <a:ext uri="{FF2B5EF4-FFF2-40B4-BE49-F238E27FC236}">
                <a16:creationId xmlns:a16="http://schemas.microsoft.com/office/drawing/2014/main" id="{A15EFB10-E96A-43FB-B678-E77AFE5162ED}"/>
              </a:ext>
            </a:extLst>
          </p:cNvPr>
          <p:cNvSpPr>
            <a:spLocks noGrp="1"/>
          </p:cNvSpPr>
          <p:nvPr>
            <p:ph sz="quarter" idx="4"/>
          </p:nvPr>
        </p:nvSpPr>
        <p:spPr/>
        <p:txBody>
          <a:bodyPr>
            <a:normAutofit/>
          </a:bodyPr>
          <a:lstStyle/>
          <a:p>
            <a:pPr>
              <a:buClr>
                <a:schemeClr val="accent3"/>
              </a:buClr>
            </a:pPr>
            <a:r>
              <a:rPr lang="en-US" dirty="0"/>
              <a:t>Although the vulnerability was addressed and secured, Plex still is encouraging their customers to reset their passwords and enable multi-factor authentication. Again, this should be standard practice to protect yourself against data breaches in 2022.</a:t>
            </a:r>
          </a:p>
        </p:txBody>
      </p:sp>
    </p:spTree>
    <p:extLst>
      <p:ext uri="{BB962C8B-B14F-4D97-AF65-F5344CB8AC3E}">
        <p14:creationId xmlns:p14="http://schemas.microsoft.com/office/powerpoint/2010/main" val="319678173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FD8D-85A3-4615-A429-E50BA24B943E}"/>
              </a:ext>
            </a:extLst>
          </p:cNvPr>
          <p:cNvSpPr>
            <a:spLocks noGrp="1"/>
          </p:cNvSpPr>
          <p:nvPr>
            <p:ph type="title"/>
          </p:nvPr>
        </p:nvSpPr>
        <p:spPr/>
        <p:txBody>
          <a:bodyPr/>
          <a:lstStyle/>
          <a:p>
            <a:r>
              <a:rPr lang="en-US" dirty="0"/>
              <a:t>Crypto.com Breach: January 2022</a:t>
            </a:r>
          </a:p>
        </p:txBody>
      </p:sp>
      <p:sp>
        <p:nvSpPr>
          <p:cNvPr id="3" name="Text Placeholder 2">
            <a:extLst>
              <a:ext uri="{FF2B5EF4-FFF2-40B4-BE49-F238E27FC236}">
                <a16:creationId xmlns:a16="http://schemas.microsoft.com/office/drawing/2014/main" id="{7A35197D-A94D-457B-836D-4FCC52921A3F}"/>
              </a:ext>
            </a:extLst>
          </p:cNvPr>
          <p:cNvSpPr>
            <a:spLocks noGrp="1"/>
          </p:cNvSpPr>
          <p:nvPr>
            <p:ph type="body" idx="1"/>
          </p:nvPr>
        </p:nvSpPr>
        <p:spPr/>
        <p:txBody>
          <a:bodyPr/>
          <a:lstStyle/>
          <a:p>
            <a:r>
              <a:rPr lang="en-US" dirty="0"/>
              <a:t>How Did It All Happen?</a:t>
            </a:r>
          </a:p>
        </p:txBody>
      </p:sp>
      <p:sp>
        <p:nvSpPr>
          <p:cNvPr id="4" name="Content Placeholder 3">
            <a:extLst>
              <a:ext uri="{FF2B5EF4-FFF2-40B4-BE49-F238E27FC236}">
                <a16:creationId xmlns:a16="http://schemas.microsoft.com/office/drawing/2014/main" id="{E85C3FCA-87E6-488B-8AC1-2CCE3382912D}"/>
              </a:ext>
            </a:extLst>
          </p:cNvPr>
          <p:cNvSpPr>
            <a:spLocks noGrp="1"/>
          </p:cNvSpPr>
          <p:nvPr>
            <p:ph sz="half" idx="2"/>
          </p:nvPr>
        </p:nvSpPr>
        <p:spPr>
          <a:xfrm>
            <a:off x="1295400" y="3116261"/>
            <a:ext cx="4718304" cy="3121979"/>
          </a:xfrm>
        </p:spPr>
        <p:txBody>
          <a:bodyPr>
            <a:normAutofit fontScale="85000" lnSpcReduction="20000"/>
          </a:bodyPr>
          <a:lstStyle/>
          <a:p>
            <a:r>
              <a:rPr lang="en-US" dirty="0"/>
              <a:t>The blockchain model has long been regarded as one of the most secure forms of transaction processing. However, this hasn’t stopped hackers from trying to compromise crypto-based transactions. This is evident in the January 17, 2022 attack that targeted 483 users’ wallets on Crypto.com. </a:t>
            </a:r>
            <a:endParaRPr lang="en-US" sz="2100" dirty="0"/>
          </a:p>
          <a:p>
            <a:r>
              <a:rPr lang="en-US" dirty="0"/>
              <a:t>As part of this hack, the perpetrators stole approximately $18 million worth of bitcoin and $15 million worth of Ethereum, plus other cryptocurrencies. This was primarily possible thanks to the hackers’ ability to bypass two-factor authentication and access users’ wallets. Another example of why using a password manager is so important.</a:t>
            </a:r>
          </a:p>
        </p:txBody>
      </p:sp>
      <p:sp>
        <p:nvSpPr>
          <p:cNvPr id="5" name="Text Placeholder 4">
            <a:extLst>
              <a:ext uri="{FF2B5EF4-FFF2-40B4-BE49-F238E27FC236}">
                <a16:creationId xmlns:a16="http://schemas.microsoft.com/office/drawing/2014/main" id="{995C9CC3-9115-49C8-A9B1-329D565EA721}"/>
              </a:ext>
            </a:extLst>
          </p:cNvPr>
          <p:cNvSpPr>
            <a:spLocks noGrp="1"/>
          </p:cNvSpPr>
          <p:nvPr>
            <p:ph type="body" sz="quarter" idx="3"/>
          </p:nvPr>
        </p:nvSpPr>
        <p:spPr>
          <a:xfrm>
            <a:off x="6180670" y="2530739"/>
            <a:ext cx="5025809" cy="476250"/>
          </a:xfrm>
        </p:spPr>
        <p:txBody>
          <a:bodyPr/>
          <a:lstStyle/>
          <a:p>
            <a:r>
              <a:rPr lang="en-US" dirty="0"/>
              <a:t>What Are the Consequences</a:t>
            </a:r>
          </a:p>
        </p:txBody>
      </p:sp>
      <p:sp>
        <p:nvSpPr>
          <p:cNvPr id="6" name="Content Placeholder 5">
            <a:extLst>
              <a:ext uri="{FF2B5EF4-FFF2-40B4-BE49-F238E27FC236}">
                <a16:creationId xmlns:a16="http://schemas.microsoft.com/office/drawing/2014/main" id="{A15EFB10-E96A-43FB-B678-E77AFE5162ED}"/>
              </a:ext>
            </a:extLst>
          </p:cNvPr>
          <p:cNvSpPr>
            <a:spLocks noGrp="1"/>
          </p:cNvSpPr>
          <p:nvPr>
            <p:ph sz="quarter" idx="4"/>
          </p:nvPr>
        </p:nvSpPr>
        <p:spPr>
          <a:xfrm>
            <a:off x="6180671" y="3116261"/>
            <a:ext cx="4718304" cy="2979739"/>
          </a:xfrm>
        </p:spPr>
        <p:txBody>
          <a:bodyPr>
            <a:normAutofit fontScale="85000" lnSpcReduction="20000"/>
          </a:bodyPr>
          <a:lstStyle/>
          <a:p>
            <a:pPr>
              <a:buClr>
                <a:schemeClr val="accent3"/>
              </a:buClr>
            </a:pPr>
            <a:r>
              <a:rPr lang="en-US" dirty="0"/>
              <a:t>Initially dismissing it as a mere ‘incident,’ Crypto.com later retracted their statement, confirming that money had been stolen and that affected users had been reimbursed. The company also stated that they had audited their systems and worked to improve their security posture.</a:t>
            </a:r>
          </a:p>
          <a:p>
            <a:pPr>
              <a:buClr>
                <a:schemeClr val="accent3"/>
              </a:buClr>
            </a:pPr>
            <a:endParaRPr lang="en-US" dirty="0"/>
          </a:p>
          <a:p>
            <a:pPr>
              <a:buClr>
                <a:schemeClr val="accent3"/>
              </a:buClr>
            </a:pPr>
            <a:r>
              <a:rPr lang="en-US" dirty="0"/>
              <a:t>Businesses must be aware of the risks associated with cryptocurrency theft. The best way to protect against this type of fraud is to ensure that all sensitive data is encrypted. </a:t>
            </a:r>
          </a:p>
        </p:txBody>
      </p:sp>
    </p:spTree>
    <p:extLst>
      <p:ext uri="{BB962C8B-B14F-4D97-AF65-F5344CB8AC3E}">
        <p14:creationId xmlns:p14="http://schemas.microsoft.com/office/powerpoint/2010/main" val="2240781949"/>
      </p:ext>
    </p:extLst>
  </p:cSld>
  <p:clrMapOvr>
    <a:masterClrMapping/>
  </p:clrMapOvr>
  <p:transition spd="slow">
    <p:push dir="u"/>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Custom 162">
      <a:dk1>
        <a:sysClr val="windowText" lastClr="000000"/>
      </a:dk1>
      <a:lt1>
        <a:sysClr val="window" lastClr="FFFFFF"/>
      </a:lt1>
      <a:dk2>
        <a:srgbClr val="212121"/>
      </a:dk2>
      <a:lt2>
        <a:srgbClr val="DADADA"/>
      </a:lt2>
      <a:accent1>
        <a:srgbClr val="CBAF62"/>
      </a:accent1>
      <a:accent2>
        <a:srgbClr val="4096B0"/>
      </a:accent2>
      <a:accent3>
        <a:srgbClr val="803348"/>
      </a:accent3>
      <a:accent4>
        <a:srgbClr val="8E684C"/>
      </a:accent4>
      <a:accent5>
        <a:srgbClr val="AB946B"/>
      </a:accent5>
      <a:accent6>
        <a:srgbClr val="803348"/>
      </a:accent6>
      <a:hlink>
        <a:srgbClr val="86724D"/>
      </a:hlink>
      <a:folHlink>
        <a:srgbClr val="CBAF62"/>
      </a:folHlink>
    </a:clrScheme>
    <a:fontScheme name="Custom 169">
      <a:majorFont>
        <a:latin typeface="Rockwell"/>
        <a:ea typeface=""/>
        <a:cs typeface=""/>
      </a:majorFont>
      <a:minorFont>
        <a:latin typeface="Trebuchet MS"/>
        <a:ea typeface=""/>
        <a:cs typeface=""/>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tf66931312_win32_fixed.potx" id="{9FDD49A5-B35B-4482-AF3E-47C01334A0C1}" vid="{A254DDE2-B2DB-4CB8-A45E-35E8833FD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Digital time capsule</Template>
  <TotalTime>91</TotalTime>
  <Words>1984</Words>
  <Application>Microsoft Office PowerPoint</Application>
  <PresentationFormat>Widescreen</PresentationFormat>
  <Paragraphs>92</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Lucida Handwriting</vt:lpstr>
      <vt:lpstr>Roboto</vt:lpstr>
      <vt:lpstr>Rockwell</vt:lpstr>
      <vt:lpstr>Times New Roman</vt:lpstr>
      <vt:lpstr>Trebuchet MS</vt:lpstr>
      <vt:lpstr>Organic</vt:lpstr>
      <vt:lpstr>A Comparative Study between different data breaches and Capital one data Breach</vt:lpstr>
      <vt:lpstr>Introduce the era</vt:lpstr>
      <vt:lpstr>Different Case Studies</vt:lpstr>
      <vt:lpstr>MediBank: October 2022</vt:lpstr>
      <vt:lpstr>Aadhaar Data Breach: 2018</vt:lpstr>
      <vt:lpstr>Yahoo! Data Breach:2013-2016</vt:lpstr>
      <vt:lpstr> Uber: September 2022</vt:lpstr>
      <vt:lpstr>Plex: August 2022</vt:lpstr>
      <vt:lpstr>Crypto.com Breach: January 2022</vt:lpstr>
      <vt:lpstr>PowerPoint Presentation</vt:lpstr>
      <vt:lpstr>Capital One: 2019</vt:lpstr>
      <vt:lpstr>Capital One Data Breach: 2019</vt:lpstr>
      <vt:lpstr>Capital One Data Breach: 2019</vt:lpstr>
      <vt:lpstr>Capital One Data Breach: 2019</vt:lpstr>
      <vt:lpstr>Capital One Data Breach: 2019</vt:lpstr>
      <vt:lpstr>Capital One Data Breach: 2019</vt:lpstr>
      <vt:lpstr>References</vt:lpstr>
      <vt:lpstr>Questions </vt:lpstr>
      <vt:lpstr>In the End, I would say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Comparative Study between different breaches and Capital one data Breach</dc:title>
  <dc:creator>Sheikh Abdul Wahid</dc:creator>
  <cp:lastModifiedBy>Sohaib Ahmad</cp:lastModifiedBy>
  <cp:revision>30</cp:revision>
  <dcterms:created xsi:type="dcterms:W3CDTF">2022-11-24T07:53:31Z</dcterms:created>
  <dcterms:modified xsi:type="dcterms:W3CDTF">2022-11-24T09:31:42Z</dcterms:modified>
</cp:coreProperties>
</file>